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52"/>
  </p:handoutMasterIdLst>
  <p:sldIdLst>
    <p:sldId id="304" r:id="rId3"/>
    <p:sldId id="10115" r:id="rId5"/>
    <p:sldId id="10116" r:id="rId6"/>
    <p:sldId id="10117" r:id="rId7"/>
    <p:sldId id="10183" r:id="rId8"/>
    <p:sldId id="10184" r:id="rId9"/>
    <p:sldId id="10118" r:id="rId10"/>
    <p:sldId id="10194" r:id="rId11"/>
    <p:sldId id="10192" r:id="rId12"/>
    <p:sldId id="10193" r:id="rId13"/>
    <p:sldId id="10196" r:id="rId14"/>
    <p:sldId id="10197" r:id="rId15"/>
    <p:sldId id="10195" r:id="rId16"/>
    <p:sldId id="10205" r:id="rId17"/>
    <p:sldId id="10199" r:id="rId18"/>
    <p:sldId id="6041" r:id="rId19"/>
    <p:sldId id="6042" r:id="rId20"/>
    <p:sldId id="10000" r:id="rId21"/>
    <p:sldId id="10257" r:id="rId22"/>
    <p:sldId id="705" r:id="rId23"/>
    <p:sldId id="706" r:id="rId24"/>
    <p:sldId id="10303" r:id="rId25"/>
    <p:sldId id="10346" r:id="rId26"/>
    <p:sldId id="10347" r:id="rId27"/>
    <p:sldId id="10214" r:id="rId28"/>
    <p:sldId id="10001" r:id="rId29"/>
    <p:sldId id="10216" r:id="rId30"/>
    <p:sldId id="10217" r:id="rId31"/>
    <p:sldId id="10002" r:id="rId32"/>
    <p:sldId id="10221" r:id="rId33"/>
    <p:sldId id="10220" r:id="rId34"/>
    <p:sldId id="10348" r:id="rId35"/>
    <p:sldId id="10005" r:id="rId36"/>
    <p:sldId id="10351" r:id="rId37"/>
    <p:sldId id="10352" r:id="rId38"/>
    <p:sldId id="10222" r:id="rId39"/>
    <p:sldId id="10353" r:id="rId40"/>
    <p:sldId id="10006" r:id="rId41"/>
    <p:sldId id="6045" r:id="rId42"/>
    <p:sldId id="723" r:id="rId43"/>
    <p:sldId id="9992" r:id="rId44"/>
    <p:sldId id="10011" r:id="rId45"/>
    <p:sldId id="6050" r:id="rId46"/>
    <p:sldId id="10226" r:id="rId47"/>
    <p:sldId id="10355" r:id="rId48"/>
    <p:sldId id="6051" r:id="rId49"/>
    <p:sldId id="10356" r:id="rId50"/>
    <p:sldId id="6034" r:id="rId51"/>
  </p:sldIdLst>
  <p:sldSz cx="9144000" cy="5143500" type="screen16x9"/>
  <p:notesSz cx="6858000" cy="9144000"/>
  <p:custDataLst>
    <p:tags r:id="rId5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435CC8"/>
    <a:srgbClr val="FFC600"/>
    <a:srgbClr val="1F2B88"/>
    <a:srgbClr val="FFC000"/>
    <a:srgbClr val="242C52"/>
    <a:srgbClr val="6880B1"/>
    <a:srgbClr val="FFBB0A"/>
    <a:srgbClr val="FFC102"/>
    <a:srgbClr val="1D2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90" autoAdjust="0"/>
    <p:restoredTop sz="91465"/>
  </p:normalViewPr>
  <p:slideViewPr>
    <p:cSldViewPr snapToGrid="0" snapToObjects="1" showGuides="1">
      <p:cViewPr varScale="1">
        <p:scale>
          <a:sx n="133" d="100"/>
          <a:sy n="133" d="100"/>
        </p:scale>
        <p:origin x="1016" y="184"/>
      </p:cViewPr>
      <p:guideLst>
        <p:guide orient="horz" pos="1620"/>
        <p:guide pos="2880"/>
      </p:guideLst>
    </p:cSldViewPr>
  </p:slideViewPr>
  <p:notesTextViewPr>
    <p:cViewPr>
      <p:scale>
        <a:sx n="125" d="100"/>
        <a:sy n="125" d="100"/>
      </p:scale>
      <p:origin x="0" y="0"/>
    </p:cViewPr>
  </p:notesTextViewPr>
  <p:notesViewPr>
    <p:cSldViewPr snapToGrid="0" snapToObjects="1">
      <p:cViewPr varScale="1">
        <p:scale>
          <a:sx n="87" d="100"/>
          <a:sy n="87" d="100"/>
        </p:scale>
        <p:origin x="39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gs" Target="tags/tag40.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panose="020F0502020204030204" charset="-122"/>
                <a:ea typeface="思源黑体" panose="020F0502020204030204" charset="-122"/>
                <a:cs typeface="思源黑体" panose="020F050202020403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panose="020F0502020204030204" charset="-122"/>
                <a:ea typeface="思源黑体" panose="020F0502020204030204" charset="-122"/>
                <a:cs typeface="思源黑体" panose="020F050202020403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panose="020F0502020204030204" charset="-122"/>
                <a:ea typeface="思源黑体" panose="020F0502020204030204" charset="-122"/>
                <a:cs typeface="思源黑体" panose="020F050202020403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1pPr>
    <a:lvl2pPr marL="4572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2pPr>
    <a:lvl3pPr marL="9144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3pPr>
    <a:lvl4pPr marL="13716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4pPr>
    <a:lvl5pPr marL="1828800" algn="l" defTabSz="914400" rtl="0" eaLnBrk="1" latinLnBrk="0" hangingPunct="1">
      <a:defRPr sz="1200" kern="1200">
        <a:solidFill>
          <a:schemeClr val="tx1"/>
        </a:solidFill>
        <a:latin typeface="思源黑体" panose="020F0502020204030204" charset="-122"/>
        <a:ea typeface="思源黑体" panose="020F0502020204030204" charset="-122"/>
        <a:cs typeface="思源黑体" panose="020F050202020403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a:t>
            </a:r>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274638" y="406400"/>
            <a:ext cx="7407276" cy="4167188"/>
          </a:xfrm>
        </p:spPr>
      </p:sp>
      <p:sp>
        <p:nvSpPr>
          <p:cNvPr id="70659"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274638" y="406400"/>
            <a:ext cx="7407276" cy="4167188"/>
          </a:xfrm>
        </p:spPr>
      </p:sp>
      <p:sp>
        <p:nvSpPr>
          <p:cNvPr id="70659"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dirty="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274638" y="406400"/>
            <a:ext cx="7407276" cy="4167188"/>
          </a:xfrm>
        </p:spPr>
      </p:sp>
      <p:sp>
        <p:nvSpPr>
          <p:cNvPr id="70659"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a:t>
            </a:r>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软件测试的必要性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迪斯尼并不总是带来笑声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一个缺陷造成了数亿美元损失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火星探测飞船坠毁	</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软件测试走了捷径导致灾难再次发生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5</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1.1.5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错误指令造成骑士资本集团损失</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4.4</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亿美元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6</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1.1.6 AWS</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宕机整整</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4</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个小时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7</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1.1.7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预定的酒店住不进去、露宿街头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8</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1.1.8 Uber</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泄漏个人隐私，导致用户要求赔偿</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3</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亿多元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8</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1.1.9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更多的悲剧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9</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为什么要进行软件测试 ？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10</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什么是软件测试 ？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1.3.1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软件测试学科的形成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11</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1.3.2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正反两方面的争辩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12</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1.3.3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软件测试的定义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1.3.4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软件测试的其它观点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14</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1.4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测试和质量保证的关系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15</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1.5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测试和开发的关系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16</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1.6 </a:t>
            </a: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测试驱动开发的思想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18</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小结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20</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r>
              <a:rPr lang="zh-CN" altLang="en-US"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思考题	</a:t>
            </a:r>
            <a:r>
              <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rPr>
              <a:t>20</a:t>
            </a: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a:p>
            <a:pPr algn="just">
              <a:lnSpc>
                <a:spcPct val="120000"/>
              </a:lnSpc>
            </a:pPr>
            <a:endParaRPr lang="en-US" altLang="zh-CN" sz="1200" kern="100" dirty="0">
              <a:solidFill>
                <a:srgbClr val="3F3F3F"/>
              </a:solidFill>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每课</a:t>
            </a:r>
            <a:r>
              <a:rPr lang="zh-CN" altLang="en-US" sz="12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结束</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时使用“以上是本节课的内容”</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这一章讲到这里</a:t>
            </a:r>
            <a:r>
              <a:rPr lang="en-US" altLang="zh-CN"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列写本课时的学习要点，依次开始深入讲解。</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如有学习要求，请列写在课时要点之后。</a:t>
            </a:r>
            <a:endParaRPr lang="zh-CN" altLang="en-US"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在保持内容版式整洁的前提下，重点的学习内容，请尽量详细的列写在讲义中，让大家在单独看讲义时也可以学习。</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讲义非语音讲解辅助，而是学习的一个主体。</a:t>
            </a: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概念，</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学习要点的概念介绍，以及在工作中什么场景会用到</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讲解，</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工作中胜任这个能力，需要掌握的知识、技术能详细讲解</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举例，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举一个案例或</a:t>
            </a:r>
            <a:r>
              <a:rPr lang="en-GB"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demo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帮助大家更好理解要学习的内容，以及知道怎么用</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分享经验，</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你对这个学习要点的工作应用心得。特别是理论和实际的差异的部分。</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学习建议，</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给出一些相关学习或工作场景中使用的建议</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3895" indent="-683895" algn="l">
              <a:lnSpc>
                <a:spcPct val="120000"/>
              </a:lnSpc>
              <a:buClr>
                <a:srgbClr val="0398D9"/>
              </a:buClr>
              <a:buSzPct val="100000"/>
              <a:buAutoNum type="arabicPeriod"/>
              <a:defRPr sz="4000">
                <a:solidFill>
                  <a:srgbClr val="53585F"/>
                </a:solidFill>
                <a:latin typeface="Tahoma" panose="020B0604030504040204"/>
                <a:ea typeface="Tahoma" panose="020B0604030504040204"/>
                <a:cs typeface="Tahoma" panose="020B0604030504040204"/>
                <a:sym typeface="Tahoma" panose="020B0604030504040204"/>
              </a:defRP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实用工具，</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这个学习要点对应的一些工具模板（如果有）</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xfrm>
            <a:off x="-274638" y="406400"/>
            <a:ext cx="7407276" cy="4167188"/>
          </a:xfrm>
        </p:spPr>
      </p:sp>
      <p:sp>
        <p:nvSpPr>
          <p:cNvPr id="58371"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274638" y="406400"/>
            <a:ext cx="7407276" cy="4167188"/>
          </a:xfrm>
        </p:spPr>
      </p:sp>
      <p:sp>
        <p:nvSpPr>
          <p:cNvPr id="57347" name="Notes Placeholder 2"/>
          <p:cNvSpPr>
            <a:spLocks noGrp="1"/>
          </p:cNvSpPr>
          <p:nvPr>
            <p:ph type="body" idx="1"/>
          </p:nvPr>
        </p:nvSpPr>
        <p:spPr bwMode="auto">
          <a:xfrm>
            <a:off x="686367" y="4344301"/>
            <a:ext cx="5486400" cy="4113423"/>
          </a:xfrm>
          <a:prstGeom prst="rect">
            <a:avLst/>
          </a:prstGeom>
          <a:noFill/>
          <a:ln>
            <a:miter lim="800000"/>
          </a:ln>
        </p:spPr>
        <p:txBody>
          <a:bodyPr/>
          <a:lstStyle/>
          <a:p>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9.xml"/><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12.xml"/><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5.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6.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7.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descr="C:/Users/WangChao/Desktop/西南大学.png西南大学"/>
          <p:cNvPicPr>
            <a:picLocks noChangeAspect="1"/>
          </p:cNvPicPr>
          <p:nvPr userDrawn="1"/>
        </p:nvPicPr>
        <p:blipFill rotWithShape="1">
          <a:blip r:embed="rId2">
            <a:duotone>
              <a:schemeClr val="accent2">
                <a:shade val="45000"/>
                <a:satMod val="135000"/>
              </a:schemeClr>
              <a:prstClr val="white"/>
            </a:duotone>
          </a:blip>
          <a:srcRect t="7906" b="7906"/>
          <a:stretch>
            <a:fillRect/>
          </a:stretch>
        </p:blipFill>
        <p:spPr>
          <a:xfrm>
            <a:off x="-2" y="6976"/>
            <a:ext cx="9144002" cy="5136524"/>
          </a:xfrm>
          <a:prstGeom prst="rect">
            <a:avLst/>
          </a:prstGeom>
        </p:spPr>
      </p:pic>
      <p:sp>
        <p:nvSpPr>
          <p:cNvPr id="15" name="文本占位符 14"/>
          <p:cNvSpPr>
            <a:spLocks noGrp="1"/>
          </p:cNvSpPr>
          <p:nvPr>
            <p:ph type="body" sz="quarter" idx="13"/>
          </p:nvPr>
        </p:nvSpPr>
        <p:spPr>
          <a:xfrm>
            <a:off x="628650" y="3333947"/>
            <a:ext cx="7886700" cy="685800"/>
          </a:xfrm>
        </p:spPr>
        <p:txBody>
          <a:bodyPr>
            <a:normAutofit/>
          </a:bodyPr>
          <a:lstStyle>
            <a:lvl1pPr marL="0" indent="0" algn="l">
              <a:buNone/>
              <a:defRPr sz="2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628650" y="2092075"/>
            <a:ext cx="7886700" cy="994172"/>
          </a:xfrm>
        </p:spPr>
        <p:txBody>
          <a:bodyPr>
            <a:normAutofit/>
          </a:bodyPr>
          <a:lstStyle>
            <a:lvl1pPr algn="l">
              <a:defRPr sz="48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8" name="组合 10"/>
          <p:cNvGrpSpPr/>
          <p:nvPr userDrawn="1"/>
        </p:nvGrpSpPr>
        <p:grpSpPr>
          <a:xfrm>
            <a:off x="628651" y="1905306"/>
            <a:ext cx="4936937" cy="1363896"/>
            <a:chOff x="2666198" y="2543397"/>
            <a:chExt cx="7199697" cy="1316333"/>
          </a:xfrm>
        </p:grpSpPr>
        <p:cxnSp>
          <p:nvCxnSpPr>
            <p:cNvPr id="9" name="直线连接符 8"/>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13" name="文本占位符 14"/>
          <p:cNvSpPr>
            <a:spLocks noGrp="1"/>
          </p:cNvSpPr>
          <p:nvPr>
            <p:ph type="body" sz="quarter" idx="14"/>
          </p:nvPr>
        </p:nvSpPr>
        <p:spPr>
          <a:xfrm>
            <a:off x="628650" y="4357416"/>
            <a:ext cx="7886700" cy="326643"/>
          </a:xfrm>
        </p:spPr>
        <p:txBody>
          <a:bodyPr>
            <a:normAutofit/>
          </a:bodyPr>
          <a:lstStyle>
            <a:lvl1pPr marL="0" indent="0" algn="r">
              <a:buNone/>
              <a:defRPr sz="1400" b="0" i="0">
                <a:ln>
                  <a:noFill/>
                </a:ln>
                <a:solidFill>
                  <a:schemeClr val="accent1">
                    <a:lumMod val="60000"/>
                    <a:lumOff val="40000"/>
                  </a:schemeClr>
                </a:solidFill>
                <a:latin typeface="思源黑体 Medium" panose="020B0600000000000000" charset="-122"/>
                <a:ea typeface="思源黑体 Medium" panose="020B0600000000000000" charset="-122"/>
              </a:defRPr>
            </a:lvl1pPr>
            <a:lvl3pPr marL="685800" indent="0">
              <a:buNone/>
              <a:defRPr/>
            </a:lvl3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空白底">
    <p:spTree>
      <p:nvGrpSpPr>
        <p:cNvPr id="1" name=""/>
        <p:cNvGrpSpPr/>
        <p:nvPr/>
      </p:nvGrpSpPr>
      <p:grpSpPr>
        <a:xfrm>
          <a:off x="0" y="0"/>
          <a:ext cx="0" cy="0"/>
          <a:chOff x="0" y="0"/>
          <a:chExt cx="0" cy="0"/>
        </a:xfrm>
      </p:grpSpPr>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pic>
        <p:nvPicPr>
          <p:cNvPr id="4" name="图片 3" descr="企业服务VI系统-1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2773"/>
            <a:ext cx="9144000" cy="5200855"/>
          </a:xfrm>
          <a:prstGeom prst="rect">
            <a:avLst/>
          </a:prstGeom>
        </p:spPr>
      </p:pic>
      <p:grpSp>
        <p:nvGrpSpPr>
          <p:cNvPr id="5" name="组合 4"/>
          <p:cNvGrpSpPr/>
          <p:nvPr userDrawn="1"/>
        </p:nvGrpSpPr>
        <p:grpSpPr>
          <a:xfrm>
            <a:off x="2485330" y="1907549"/>
            <a:ext cx="4173344" cy="1338513"/>
            <a:chOff x="2666197" y="2543397"/>
            <a:chExt cx="7199698" cy="1784684"/>
          </a:xfrm>
        </p:grpSpPr>
        <p:cxnSp>
          <p:nvCxnSpPr>
            <p:cNvPr id="6" name="直线连接符 5"/>
            <p:cNvCxnSpPr/>
            <p:nvPr userDrawn="1"/>
          </p:nvCxnSpPr>
          <p:spPr>
            <a:xfrm>
              <a:off x="2666198" y="2543397"/>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7" y="4328081"/>
              <a:ext cx="719969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标题 18"/>
          <p:cNvSpPr>
            <a:spLocks noGrp="1"/>
          </p:cNvSpPr>
          <p:nvPr>
            <p:ph type="title"/>
          </p:nvPr>
        </p:nvSpPr>
        <p:spPr>
          <a:xfrm>
            <a:off x="688206" y="2074664"/>
            <a:ext cx="7886700" cy="994172"/>
          </a:xfrm>
        </p:spPr>
        <p:txBody>
          <a:bodyPr>
            <a:noAutofit/>
          </a:bodyPr>
          <a:lstStyle>
            <a:lvl1pPr algn="ctr">
              <a:defRPr sz="4800" b="0" i="0">
                <a:solidFill>
                  <a:schemeClr val="accent1">
                    <a:lumMod val="60000"/>
                    <a:lumOff val="40000"/>
                  </a:schemeClr>
                </a:solidFill>
                <a:latin typeface="思源黑体 Medium" panose="020B0600000000000000" charset="-122"/>
                <a:ea typeface="思源黑体 Medium" panose="020B0600000000000000" charset="-122"/>
              </a:defRPr>
            </a:lvl1pPr>
          </a:lstStyle>
          <a:p>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封面2">
    <p:spTree>
      <p:nvGrpSpPr>
        <p:cNvPr id="1" name=""/>
        <p:cNvGrpSpPr/>
        <p:nvPr/>
      </p:nvGrpSpPr>
      <p:grpSpPr>
        <a:xfrm>
          <a:off x="0" y="0"/>
          <a:ext cx="0" cy="0"/>
          <a:chOff x="0" y="0"/>
          <a:chExt cx="0" cy="0"/>
        </a:xfrm>
      </p:grpSpPr>
      <p:sp>
        <p:nvSpPr>
          <p:cNvPr id="2" name="矩形 1"/>
          <p:cNvSpPr/>
          <p:nvPr userDrawn="1"/>
        </p:nvSpPr>
        <p:spPr>
          <a:xfrm>
            <a:off x="-65548" y="-62094"/>
            <a:ext cx="9209548" cy="5205594"/>
          </a:xfrm>
          <a:prstGeom prst="rect">
            <a:avLst/>
          </a:prstGeom>
          <a:solidFill>
            <a:srgbClr val="202B8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15" name="文本占位符 14"/>
          <p:cNvSpPr>
            <a:spLocks noGrp="1"/>
          </p:cNvSpPr>
          <p:nvPr>
            <p:ph type="body" sz="quarter" idx="13"/>
          </p:nvPr>
        </p:nvSpPr>
        <p:spPr>
          <a:xfrm>
            <a:off x="389965" y="3455341"/>
            <a:ext cx="8125385" cy="532981"/>
          </a:xfrm>
        </p:spPr>
        <p:txBody>
          <a:bodyPr>
            <a:normAutofit/>
          </a:bodyPr>
          <a:lstStyle>
            <a:lvl1pPr marL="0" indent="0" algn="l">
              <a:buNone/>
              <a:defRPr sz="2000" b="0" i="0">
                <a:ln>
                  <a:noFill/>
                </a:ln>
                <a:solidFill>
                  <a:srgbClr val="FFE1AA"/>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sp>
        <p:nvSpPr>
          <p:cNvPr id="19" name="标题 18"/>
          <p:cNvSpPr>
            <a:spLocks noGrp="1"/>
          </p:cNvSpPr>
          <p:nvPr>
            <p:ph type="title"/>
          </p:nvPr>
        </p:nvSpPr>
        <p:spPr>
          <a:xfrm>
            <a:off x="389965" y="2092075"/>
            <a:ext cx="8125385" cy="994172"/>
          </a:xfrm>
        </p:spPr>
        <p:txBody>
          <a:bodyPr>
            <a:normAutofit/>
          </a:bodyPr>
          <a:lstStyle>
            <a:lvl1pPr algn="l">
              <a:defRPr sz="4800" b="0" i="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13" name="文本占位符 14"/>
          <p:cNvSpPr>
            <a:spLocks noGrp="1"/>
          </p:cNvSpPr>
          <p:nvPr>
            <p:ph type="body" sz="quarter" idx="14"/>
          </p:nvPr>
        </p:nvSpPr>
        <p:spPr>
          <a:xfrm>
            <a:off x="389965" y="4357416"/>
            <a:ext cx="8125385" cy="326643"/>
          </a:xfrm>
        </p:spPr>
        <p:txBody>
          <a:bodyPr>
            <a:normAutofit/>
          </a:bodyPr>
          <a:lstStyle>
            <a:lvl1pPr marL="0" indent="0" algn="r">
              <a:buNone/>
              <a:defRPr sz="1400" b="0" i="0">
                <a:ln>
                  <a:noFill/>
                </a:ln>
                <a:solidFill>
                  <a:schemeClr val="accent1">
                    <a:lumMod val="60000"/>
                    <a:lumOff val="40000"/>
                  </a:schemeClr>
                </a:solidFill>
                <a:latin typeface="微软雅黑 Light" panose="020B0502040204020203" pitchFamily="34" charset="-122"/>
                <a:ea typeface="微软雅黑 Light" panose="020B0502040204020203" pitchFamily="34" charset="-122"/>
              </a:defRPr>
            </a:lvl1pPr>
            <a:lvl3pPr marL="685800" indent="0">
              <a:buNone/>
              <a:defRPr/>
            </a:lvl3pPr>
          </a:lstStyle>
          <a:p>
            <a:pPr lvl="0"/>
            <a:endParaRPr kumimoji="1" lang="zh-CN" altLang="en-US" dirty="0"/>
          </a:p>
        </p:txBody>
      </p:sp>
      <p:pic>
        <p:nvPicPr>
          <p:cNvPr id="11" name="图片 10" descr="方块.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28291" y="516282"/>
            <a:ext cx="6887024" cy="414371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6" name="矩形 5"/>
          <p:cNvSpPr/>
          <p:nvPr userDrawn="1"/>
        </p:nvSpPr>
        <p:spPr>
          <a:xfrm>
            <a:off x="0" y="4235824"/>
            <a:ext cx="9144000" cy="90767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7" name="图片 6"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44314"/>
            <a:ext cx="9144000" cy="907676"/>
          </a:xfrm>
          <a:prstGeom prst="rect">
            <a:avLst/>
          </a:prstGeom>
        </p:spPr>
      </p:pic>
      <p:pic>
        <p:nvPicPr>
          <p:cNvPr id="3" name="图片 2"/>
          <p:cNvPicPr>
            <a:picLocks noChangeAspect="1"/>
          </p:cNvPicPr>
          <p:nvPr userDrawn="1"/>
        </p:nvPicPr>
        <p:blipFill>
          <a:blip r:embed="rId3"/>
          <a:stretch>
            <a:fillRect/>
          </a:stretch>
        </p:blipFill>
        <p:spPr>
          <a:xfrm>
            <a:off x="1057275" y="2124075"/>
            <a:ext cx="7029450" cy="895350"/>
          </a:xfrm>
          <a:prstGeom prst="rect">
            <a:avLst/>
          </a:prstGeom>
        </p:spPr>
      </p:pic>
      <p:sp>
        <p:nvSpPr>
          <p:cNvPr id="27" name="文本占位符 26"/>
          <p:cNvSpPr>
            <a:spLocks noGrp="1"/>
          </p:cNvSpPr>
          <p:nvPr>
            <p:ph type="body" sz="quarter" idx="10" hasCustomPrompt="1"/>
          </p:nvPr>
        </p:nvSpPr>
        <p:spPr>
          <a:xfrm>
            <a:off x="1057275" y="1146724"/>
            <a:ext cx="6524474" cy="1954701"/>
          </a:xfrm>
        </p:spPr>
        <p:txBody>
          <a:bodyPr/>
          <a:lstStyle>
            <a:lvl1pPr marL="171450" indent="-171450">
              <a:lnSpc>
                <a:spcPct val="150000"/>
              </a:lnSpc>
              <a:buClr>
                <a:srgbClr val="CFA967"/>
              </a:buClr>
              <a:buSzPct val="100000"/>
              <a:buFont typeface="Arial" panose="020B0604020202020204"/>
              <a:buChar char="•"/>
              <a:defRPr sz="2400" b="0" i="0">
                <a:solidFill>
                  <a:srgbClr val="202B88"/>
                </a:solidFill>
                <a:latin typeface="微软雅黑" panose="020B0503020204020204" pitchFamily="34" charset="-122"/>
                <a:ea typeface="微软雅黑" panose="020B0503020204020204" pitchFamily="34" charset="-122"/>
                <a:cs typeface="微软雅黑" panose="020B0503020204020204" pitchFamily="34" charset="-122"/>
              </a:defRPr>
            </a:lvl1pPr>
            <a:lvl2pPr marL="342900" indent="0">
              <a:lnSpc>
                <a:spcPct val="150000"/>
              </a:lnSpc>
              <a:buClr>
                <a:schemeClr val="accent4"/>
              </a:buClr>
              <a:buFont typeface="Wingdings" panose="05000000000000000000" pitchFamily="2" charset="2"/>
              <a:buNone/>
              <a:defRPr b="0" i="0">
                <a:solidFill>
                  <a:schemeClr val="bg1"/>
                </a:solidFill>
                <a:latin typeface="思源黑体 CN Normal" panose="020B0400000000000000" pitchFamily="34" charset="-128"/>
                <a:ea typeface="思源黑体 CN Normal" panose="020B0400000000000000" pitchFamily="34" charset="-128"/>
              </a:defRPr>
            </a:lvl2pPr>
            <a:lvl3pPr marL="8572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3pPr>
            <a:lvl4pPr marL="12001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4pPr>
            <a:lvl5pPr marL="1543050" indent="-171450">
              <a:lnSpc>
                <a:spcPct val="150000"/>
              </a:lnSpc>
              <a:buClr>
                <a:schemeClr val="accent4"/>
              </a:buClr>
              <a:buFont typeface="Wingdings" panose="05000000000000000000" pitchFamily="2" charset="2"/>
              <a:buChar char="n"/>
              <a:defRPr b="0" i="0">
                <a:solidFill>
                  <a:schemeClr val="bg1"/>
                </a:solidFill>
                <a:latin typeface="思源黑体 CN Normal" panose="020B0400000000000000" pitchFamily="34" charset="-128"/>
                <a:ea typeface="思源黑体 CN Normal" panose="020B0400000000000000" pitchFamily="34" charset="-128"/>
              </a:defRPr>
            </a:lvl5pPr>
          </a:lstStyle>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en-US" altLang="zh-CN" dirty="0"/>
          </a:p>
          <a:p>
            <a:pPr lvl="0"/>
            <a:r>
              <a:rPr kumimoji="1" lang="zh-CN" altLang="en-US" dirty="0"/>
              <a:t> 单击此处编辑母版文本样式</a:t>
            </a:r>
            <a:endParaRPr kumimoji="1" lang="zh-CN" altLang="en-US" dirty="0"/>
          </a:p>
        </p:txBody>
      </p:sp>
      <p:grpSp>
        <p:nvGrpSpPr>
          <p:cNvPr id="2" name="组合 1"/>
          <p:cNvGrpSpPr/>
          <p:nvPr userDrawn="1"/>
        </p:nvGrpSpPr>
        <p:grpSpPr>
          <a:xfrm>
            <a:off x="-86810" y="357173"/>
            <a:ext cx="1058582" cy="341703"/>
            <a:chOff x="-86810" y="357173"/>
            <a:chExt cx="1058582" cy="341703"/>
          </a:xfrm>
        </p:grpSpPr>
        <p:sp>
          <p:nvSpPr>
            <p:cNvPr id="32" name="圆角矩形 31"/>
            <p:cNvSpPr/>
            <p:nvPr userDrawn="1"/>
          </p:nvSpPr>
          <p:spPr>
            <a:xfrm>
              <a:off x="-86810" y="357173"/>
              <a:ext cx="742758" cy="341703"/>
            </a:xfrm>
            <a:prstGeom prst="roundRect">
              <a:avLst>
                <a:gd name="adj" fmla="val 10047"/>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sp>
          <p:nvSpPr>
            <p:cNvPr id="33" name="燕尾形 32"/>
            <p:cNvSpPr/>
            <p:nvPr userDrawn="1"/>
          </p:nvSpPr>
          <p:spPr>
            <a:xfrm>
              <a:off x="709555" y="357173"/>
              <a:ext cx="262217" cy="341703"/>
            </a:xfrm>
            <a:prstGeom prst="chevron">
              <a:avLst/>
            </a:prstGeom>
            <a:solidFill>
              <a:srgbClr val="CFA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34" name="燕尾形 33"/>
            <p:cNvSpPr/>
            <p:nvPr userDrawn="1"/>
          </p:nvSpPr>
          <p:spPr>
            <a:xfrm>
              <a:off x="524839" y="357173"/>
              <a:ext cx="262217" cy="341703"/>
            </a:xfrm>
            <a:prstGeom prst="chevron">
              <a:avLst/>
            </a:prstGeom>
            <a:solidFill>
              <a:srgbClr val="202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rgbClr val="FFC600"/>
                </a:solidFill>
                <a:latin typeface="思源黑体" panose="020F0502020204030204" charset="-122"/>
                <a:ea typeface="思源黑体" panose="020F0502020204030204" charset="-122"/>
                <a:cs typeface="思源黑体" panose="020F0502020204030204" charset="-122"/>
              </a:endParaRPr>
            </a:p>
          </p:txBody>
        </p:sp>
      </p:grpSp>
      <p:sp>
        <p:nvSpPr>
          <p:cNvPr id="35" name="文本框 34"/>
          <p:cNvSpPr txBox="1"/>
          <p:nvPr userDrawn="1"/>
        </p:nvSpPr>
        <p:spPr>
          <a:xfrm>
            <a:off x="0" y="328930"/>
            <a:ext cx="786130" cy="398780"/>
          </a:xfrm>
          <a:prstGeom prst="rect">
            <a:avLst/>
          </a:prstGeom>
          <a:noFill/>
        </p:spPr>
        <p:txBody>
          <a:bodyPr wrap="square" rtlCol="0">
            <a:spAutoFit/>
          </a:bodyPr>
          <a:lstStyle/>
          <a:p>
            <a:r>
              <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rPr>
              <a:t>目录</a:t>
            </a:r>
            <a:endParaRPr kumimoji="1" lang="zh-CN" altLang="en-US" sz="2000" b="1" i="0" dirty="0">
              <a:solidFill>
                <a:schemeClr val="bg1"/>
              </a:solidFill>
              <a:latin typeface="思源黑体 Medium" panose="020B0600000000000000" charset="-122"/>
              <a:ea typeface="思源黑体 Medium" panose="020B0600000000000000" charset="-122"/>
              <a:cs typeface="思源黑体" panose="020F0502020204030204" charset="-122"/>
            </a:endParaRPr>
          </a:p>
        </p:txBody>
      </p:sp>
      <p:pic>
        <p:nvPicPr>
          <p:cNvPr id="5" name="图片 4"/>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7357005"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357005" cy="2956934"/>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2" name="灯片编号占位符 4"/>
          <p:cNvSpPr>
            <a:spLocks noGrp="1"/>
          </p:cNvSpPr>
          <p:nvPr>
            <p:ph type="sldNum" sz="quarter" idx="11"/>
          </p:nvPr>
        </p:nvSpPr>
        <p:spPr>
          <a:xfrm>
            <a:off x="0" y="4908948"/>
            <a:ext cx="9144000" cy="201216"/>
          </a:xfrm>
          <a:prstGeom prst="rect">
            <a:avLst/>
          </a:prstGeom>
        </p:spPr>
        <p:txBody>
          <a:bodyPr/>
          <a:lstStyle>
            <a:lvl1pPr algn="l">
              <a:defRPr/>
            </a:lvl1pPr>
          </a:lstStyle>
          <a:p>
            <a:fld id="{DBE2DA07-CE19-4C9B-A0EC-06D3955056CF}" type="slidenum">
              <a:rPr lang="en-US" altLang="zh-CN" smtClean="0"/>
            </a:fld>
            <a:endParaRPr lang="en-US" altLang="zh-CN"/>
          </a:p>
        </p:txBody>
      </p:sp>
      <p:pic>
        <p:nvPicPr>
          <p:cNvPr id="4" name="图片 3"/>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117871" cy="571545"/>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4" name="灯片编号占位符 4"/>
          <p:cNvSpPr>
            <a:spLocks noGrp="1"/>
          </p:cNvSpPr>
          <p:nvPr>
            <p:ph type="sldNum" sz="quarter" idx="10"/>
          </p:nvPr>
        </p:nvSpPr>
        <p:spPr>
          <a:xfrm>
            <a:off x="0" y="4908948"/>
            <a:ext cx="9144000" cy="201216"/>
          </a:xfrm>
          <a:prstGeom prst="rect">
            <a:avLst/>
          </a:prstGeom>
        </p:spPr>
        <p:txBody>
          <a:bodyPr/>
          <a:lstStyle>
            <a:lvl1pPr algn="l">
              <a:defRPr/>
            </a:lvl1pPr>
          </a:lstStyle>
          <a:p>
            <a:fld id="{DBE2DA07-CE19-4C9B-A0EC-06D3955056CF}" type="slidenum">
              <a:rPr lang="en-US" altLang="zh-CN" smtClean="0"/>
            </a:fld>
            <a:endParaRPr lang="en-US" altLang="zh-CN"/>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9" name="文本占位符 26"/>
          <p:cNvSpPr>
            <a:spLocks noGrp="1"/>
          </p:cNvSpPr>
          <p:nvPr>
            <p:ph type="body" sz="quarter" idx="11" hasCustomPrompt="1"/>
          </p:nvPr>
        </p:nvSpPr>
        <p:spPr>
          <a:xfrm>
            <a:off x="582038" y="1278636"/>
            <a:ext cx="7357005" cy="2956934"/>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1773460"/>
            <a:ext cx="9144000" cy="1171575"/>
          </a:xfrm>
          <a:prstGeom prst="rect">
            <a:avLst/>
          </a:prstGeom>
        </p:spPr>
      </p:pic>
      <p:sp>
        <p:nvSpPr>
          <p:cNvPr id="2" name="矩形 1"/>
          <p:cNvSpPr/>
          <p:nvPr userDrawn="1"/>
        </p:nvSpPr>
        <p:spPr>
          <a:xfrm>
            <a:off x="0" y="4961614"/>
            <a:ext cx="9144000" cy="181886"/>
          </a:xfrm>
          <a:prstGeom prst="rect">
            <a:avLst/>
          </a:prstGeom>
          <a:solidFill>
            <a:srgbClr val="202B8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3" name="图片 2" descr="形状 3.png"/>
          <p:cNvPicPr>
            <a:picLocks noChangeAspect="1"/>
          </p:cNvPicPr>
          <p:nvPr userDrawn="1"/>
        </p:nvPicPr>
        <p:blipFill>
          <a:blip r:embed="rId3">
            <a:alphaModFix amt="64000"/>
            <a:extLst>
              <a:ext uri="{28A0092B-C50C-407E-A947-70E740481C1C}">
                <a14:useLocalDpi xmlns:a14="http://schemas.microsoft.com/office/drawing/2010/main" val="0"/>
              </a:ext>
            </a:extLst>
          </a:blip>
          <a:stretch>
            <a:fillRect/>
          </a:stretch>
        </p:blipFill>
        <p:spPr>
          <a:xfrm>
            <a:off x="0" y="1"/>
            <a:ext cx="9144000" cy="683812"/>
          </a:xfrm>
          <a:prstGeom prst="rect">
            <a:avLst/>
          </a:prstGeom>
        </p:spPr>
      </p:pic>
      <p:pic>
        <p:nvPicPr>
          <p:cNvPr id="6" name="图片 5"/>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05125"/>
            <a:ext cx="7393916" cy="476654"/>
          </a:xfrm>
        </p:spPr>
        <p:txBody>
          <a:bodyPr>
            <a:norm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grpSp>
        <p:nvGrpSpPr>
          <p:cNvPr id="5" name="组合 19"/>
          <p:cNvGrpSpPr/>
          <p:nvPr userDrawn="1"/>
        </p:nvGrpSpPr>
        <p:grpSpPr>
          <a:xfrm>
            <a:off x="-139481" y="372601"/>
            <a:ext cx="631650" cy="341703"/>
            <a:chOff x="883264" y="476230"/>
            <a:chExt cx="842200" cy="455604"/>
          </a:xfrm>
          <a:solidFill>
            <a:srgbClr val="FFC600"/>
          </a:solidFill>
        </p:grpSpPr>
        <p:sp>
          <p:nvSpPr>
            <p:cNvPr id="6" name="圆角矩形 5"/>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7" name="燕尾形 6"/>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8" name="燕尾形 7"/>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9" name="灯片编号占位符 4"/>
          <p:cNvSpPr>
            <a:spLocks noGrp="1"/>
          </p:cNvSpPr>
          <p:nvPr>
            <p:ph type="sldNum" sz="quarter" idx="10"/>
          </p:nvPr>
        </p:nvSpPr>
        <p:spPr>
          <a:xfrm>
            <a:off x="0" y="4908948"/>
            <a:ext cx="9144000" cy="201216"/>
          </a:xfrm>
          <a:prstGeom prst="rect">
            <a:avLst/>
          </a:prstGeom>
        </p:spPr>
        <p:txBody>
          <a:bodyPr/>
          <a:lstStyle>
            <a:lvl1pPr algn="l">
              <a:defRPr/>
            </a:lvl1pPr>
          </a:lstStyle>
          <a:p>
            <a:fld id="{DBE2DA07-CE19-4C9B-A0EC-06D3955056CF}" type="slidenum">
              <a:rPr lang="en-US" altLang="zh-CN" smtClean="0"/>
            </a:fld>
            <a:endParaRPr lang="en-US" altLang="zh-CN"/>
          </a:p>
        </p:txBody>
      </p:sp>
      <p:pic>
        <p:nvPicPr>
          <p:cNvPr id="4" name="图片 3"/>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0" i="0">
                <a:solidFill>
                  <a:srgbClr val="242C52"/>
                </a:solidFill>
                <a:latin typeface="思源黑体 Medium" panose="020B0600000000000000" charset="-122"/>
                <a:ea typeface="思源黑体 Medium" panose="020B0600000000000000"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18" name="矩形 17"/>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defTabSz="685800" rtl="0" eaLnBrk="1" latinLnBrk="0" hangingPunct="1">
              <a:lnSpc>
                <a:spcPct val="90000"/>
              </a:lnSpc>
              <a:spcBef>
                <a:spcPct val="0"/>
              </a:spcBef>
              <a:buClr>
                <a:schemeClr val="accent4"/>
              </a:buClr>
              <a:buFontTx/>
              <a:buNone/>
              <a:defRPr kumimoji="1" lang="zh-CN" altLang="en-US" sz="2800" b="1" i="0" kern="1200" dirty="0">
                <a:solidFill>
                  <a:srgbClr val="0070C0"/>
                </a:solidFill>
                <a:latin typeface="微软雅黑" panose="020B0503020204020204" pitchFamily="34" charset="-122"/>
                <a:ea typeface="微软雅黑" panose="020B0503020204020204" pitchFamily="34" charset="-122"/>
                <a:cs typeface="思源黑体" panose="020F050202020403020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pic>
        <p:nvPicPr>
          <p:cNvPr id="4" name="图片 3"/>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页标准版式">
    <p:spTree>
      <p:nvGrpSpPr>
        <p:cNvPr id="1" name=""/>
        <p:cNvGrpSpPr/>
        <p:nvPr/>
      </p:nvGrpSpPr>
      <p:grpSpPr>
        <a:xfrm>
          <a:off x="0" y="0"/>
          <a:ext cx="0" cy="0"/>
          <a:chOff x="0" y="0"/>
          <a:chExt cx="0" cy="0"/>
        </a:xfrm>
      </p:grpSpPr>
      <p:sp>
        <p:nvSpPr>
          <p:cNvPr id="10" name="标题 18"/>
          <p:cNvSpPr>
            <a:spLocks noGrp="1"/>
          </p:cNvSpPr>
          <p:nvPr>
            <p:ph type="title"/>
          </p:nvPr>
        </p:nvSpPr>
        <p:spPr>
          <a:xfrm>
            <a:off x="582038" y="280792"/>
            <a:ext cx="8161119" cy="523875"/>
          </a:xfrm>
        </p:spPr>
        <p:txBody>
          <a:bodyPr>
            <a:noAutofit/>
          </a:bodyPr>
          <a:lstStyle>
            <a:lvl1pPr marL="0" indent="0" algn="l">
              <a:buClr>
                <a:schemeClr val="accent4"/>
              </a:buClr>
              <a:buFontTx/>
              <a:buNone/>
              <a:defRPr sz="2800" b="1" i="0">
                <a:solidFill>
                  <a:srgbClr val="0070C0"/>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grpSp>
        <p:nvGrpSpPr>
          <p:cNvPr id="13" name="组合 19"/>
          <p:cNvGrpSpPr/>
          <p:nvPr userDrawn="1"/>
        </p:nvGrpSpPr>
        <p:grpSpPr>
          <a:xfrm>
            <a:off x="-139481" y="372601"/>
            <a:ext cx="631650" cy="341703"/>
            <a:chOff x="883264" y="476230"/>
            <a:chExt cx="842200" cy="455604"/>
          </a:xfrm>
          <a:solidFill>
            <a:srgbClr val="FFC600"/>
          </a:solidFill>
        </p:grpSpPr>
        <p:sp>
          <p:nvSpPr>
            <p:cNvPr id="15" name="圆角矩形 14"/>
            <p:cNvSpPr/>
            <p:nvPr userDrawn="1"/>
          </p:nvSpPr>
          <p:spPr>
            <a:xfrm>
              <a:off x="883264" y="476230"/>
              <a:ext cx="421100" cy="455604"/>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6880B1"/>
                </a:solidFill>
                <a:latin typeface="思源黑体" panose="020F0502020204030204" charset="-122"/>
                <a:ea typeface="思源黑体" panose="020F0502020204030204" charset="-122"/>
                <a:cs typeface="思源黑体" panose="020F0502020204030204" charset="-122"/>
              </a:endParaRPr>
            </a:p>
          </p:txBody>
        </p:sp>
        <p:sp>
          <p:nvSpPr>
            <p:cNvPr id="16" name="燕尾形 15"/>
            <p:cNvSpPr/>
            <p:nvPr userDrawn="1"/>
          </p:nvSpPr>
          <p:spPr>
            <a:xfrm>
              <a:off x="1375841" y="476230"/>
              <a:ext cx="349623" cy="455604"/>
            </a:xfrm>
            <a:prstGeom prst="chevron">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sp>
          <p:nvSpPr>
            <p:cNvPr id="17" name="燕尾形 16"/>
            <p:cNvSpPr/>
            <p:nvPr userDrawn="1"/>
          </p:nvSpPr>
          <p:spPr>
            <a:xfrm>
              <a:off x="1129553" y="476230"/>
              <a:ext cx="349623" cy="455604"/>
            </a:xfrm>
            <a:prstGeom prst="chevron">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a:solidFill>
                  <a:schemeClr val="tx1"/>
                </a:solidFill>
                <a:latin typeface="思源黑体" panose="020F0502020204030204" charset="-122"/>
                <a:ea typeface="思源黑体" panose="020F0502020204030204" charset="-122"/>
                <a:cs typeface="思源黑体" panose="020F0502020204030204" charset="-122"/>
              </a:endParaRPr>
            </a:p>
          </p:txBody>
        </p:sp>
      </p:grpSp>
      <p:sp>
        <p:nvSpPr>
          <p:cNvPr id="8" name="文本占位符 26"/>
          <p:cNvSpPr>
            <a:spLocks noGrp="1"/>
          </p:cNvSpPr>
          <p:nvPr>
            <p:ph type="body" sz="quarter" idx="10" hasCustomPrompt="1"/>
          </p:nvPr>
        </p:nvSpPr>
        <p:spPr>
          <a:xfrm>
            <a:off x="582038" y="1278636"/>
            <a:ext cx="7128035" cy="2233865"/>
          </a:xfrm>
        </p:spPr>
        <p:txBody>
          <a:bodyPr/>
          <a:lstStyle>
            <a:lvl1pPr marL="171450" indent="-171450">
              <a:lnSpc>
                <a:spcPct val="150000"/>
              </a:lnSpc>
              <a:buClr>
                <a:srgbClr val="FFC600"/>
              </a:buClr>
              <a:buSzPct val="100000"/>
              <a:buFont typeface="Arial" panose="020B0604020202020204"/>
              <a:buChar char="•"/>
              <a:defRPr sz="2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1pPr>
            <a:lvl2pPr marL="514350" indent="-171450">
              <a:lnSpc>
                <a:spcPct val="150000"/>
              </a:lnSpc>
              <a:buClr>
                <a:srgbClr val="FFC600"/>
              </a:buClr>
              <a:buFont typeface="Arial" panose="020B0604020202020204"/>
              <a:buChar char="•"/>
              <a:defRPr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2pPr>
            <a:lvl3pPr marL="857250" indent="-171450">
              <a:lnSpc>
                <a:spcPct val="150000"/>
              </a:lnSpc>
              <a:buClr>
                <a:srgbClr val="FFC600"/>
              </a:buClr>
              <a:buFont typeface="Arial" panose="020B0604020202020204"/>
              <a:buChar char="•"/>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3pPr>
            <a:lvl4pPr marL="1200150" indent="-171450">
              <a:lnSpc>
                <a:spcPct val="150000"/>
              </a:lnSpc>
              <a:buClr>
                <a:srgbClr val="FFC600"/>
              </a:buClr>
              <a:buFont typeface="Arial" panose="020B0604020202020204"/>
              <a:buChar char="•"/>
              <a:defRPr sz="14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4pPr>
            <a:lvl5pPr marL="1371600" indent="0">
              <a:lnSpc>
                <a:spcPct val="150000"/>
              </a:lnSpc>
              <a:buClr>
                <a:srgbClr val="FFC600"/>
              </a:buClr>
              <a:buFont typeface="Arial" panose="020B0604020202020204"/>
              <a:buNone/>
              <a:defRPr sz="1600" b="0" i="0">
                <a:solidFill>
                  <a:srgbClr val="242C52"/>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dirty="0"/>
              <a:t> 单击此处编辑母版文本样式</a:t>
            </a:r>
            <a:endParaRPr kumimoji="1" lang="zh-CN" altLang="en-US" dirty="0"/>
          </a:p>
          <a:p>
            <a:pPr lvl="1"/>
            <a:r>
              <a:rPr kumimoji="1" lang="zh-CN" altLang="en-US" dirty="0"/>
              <a:t> 二级</a:t>
            </a:r>
            <a:endParaRPr kumimoji="1" lang="zh-CN" altLang="en-US" dirty="0"/>
          </a:p>
          <a:p>
            <a:pPr lvl="2"/>
            <a:r>
              <a:rPr kumimoji="1" lang="zh-CN" altLang="en-US" dirty="0"/>
              <a:t> 三级</a:t>
            </a:r>
            <a:endParaRPr kumimoji="1" lang="zh-CN" altLang="en-US" dirty="0"/>
          </a:p>
          <a:p>
            <a:pPr lvl="3"/>
            <a:r>
              <a:rPr kumimoji="1" lang="zh-CN" altLang="en-US" dirty="0"/>
              <a:t> 四级</a:t>
            </a:r>
            <a:endParaRPr kumimoji="1" lang="zh-CN" altLang="en-US" dirty="0"/>
          </a:p>
        </p:txBody>
      </p:sp>
      <p:sp>
        <p:nvSpPr>
          <p:cNvPr id="11" name="矩形 10"/>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pic>
        <p:nvPicPr>
          <p:cNvPr id="4" name="图片 3"/>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7" name="矩形 16"/>
          <p:cNvSpPr/>
          <p:nvPr userDrawn="1"/>
        </p:nvSpPr>
        <p:spPr>
          <a:xfrm>
            <a:off x="0" y="2124074"/>
            <a:ext cx="9144000" cy="886279"/>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sp>
        <p:nvSpPr>
          <p:cNvPr id="19" name="标题 18"/>
          <p:cNvSpPr>
            <a:spLocks noGrp="1"/>
          </p:cNvSpPr>
          <p:nvPr>
            <p:ph type="title"/>
          </p:nvPr>
        </p:nvSpPr>
        <p:spPr>
          <a:xfrm>
            <a:off x="1007986" y="2115004"/>
            <a:ext cx="7128035" cy="895350"/>
          </a:xfrm>
        </p:spPr>
        <p:txBody>
          <a:bodyPr>
            <a:normAutofit/>
          </a:bodyPr>
          <a:lstStyle>
            <a:lvl1pPr marL="0" indent="0" algn="ctr">
              <a:buClr>
                <a:schemeClr val="accent4"/>
              </a:buClr>
              <a:buFontTx/>
              <a:buNone/>
              <a:defRPr sz="3600" b="0" i="0">
                <a:solidFill>
                  <a:schemeClr val="bg1"/>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5" name="组 4"/>
          <p:cNvGrpSpPr/>
          <p:nvPr userDrawn="1"/>
        </p:nvGrpSpPr>
        <p:grpSpPr>
          <a:xfrm>
            <a:off x="-240" y="2307068"/>
            <a:ext cx="9149737" cy="529364"/>
            <a:chOff x="-240" y="2284885"/>
            <a:chExt cx="9149737" cy="529364"/>
          </a:xfrm>
        </p:grpSpPr>
        <p:grpSp>
          <p:nvGrpSpPr>
            <p:cNvPr id="3" name="组 2"/>
            <p:cNvGrpSpPr/>
            <p:nvPr userDrawn="1"/>
          </p:nvGrpSpPr>
          <p:grpSpPr>
            <a:xfrm>
              <a:off x="-240" y="2284885"/>
              <a:ext cx="263291" cy="529364"/>
              <a:chOff x="-240" y="2284885"/>
              <a:chExt cx="263291" cy="529364"/>
            </a:xfrm>
          </p:grpSpPr>
          <p:sp>
            <p:nvSpPr>
              <p:cNvPr id="13" name="五边形 12"/>
              <p:cNvSpPr/>
              <p:nvPr userDrawn="1"/>
            </p:nvSpPr>
            <p:spPr>
              <a:xfrm>
                <a:off x="-240" y="2284885"/>
                <a:ext cx="263291"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zh-CN" altLang="en-US" b="0" dirty="0">
                  <a:latin typeface="思源黑体" panose="020F0502020204030204" charset="-122"/>
                  <a:ea typeface="思源黑体" panose="020F0502020204030204" charset="-122"/>
                  <a:cs typeface="思源黑体" panose="020F0502020204030204" charset="-122"/>
                </a:endParaRPr>
              </a:p>
            </p:txBody>
          </p:sp>
          <p:sp>
            <p:nvSpPr>
              <p:cNvPr id="2" name="五边形 1"/>
              <p:cNvSpPr/>
              <p:nvPr userDrawn="1"/>
            </p:nvSpPr>
            <p:spPr>
              <a:xfrm>
                <a:off x="-240" y="2384919"/>
                <a:ext cx="163782"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kumimoji="1" lang="zh-CN" altLang="en-US" b="0" dirty="0">
                  <a:latin typeface="思源黑体" panose="020F0502020204030204" charset="-122"/>
                  <a:ea typeface="思源黑体" panose="020F0502020204030204" charset="-122"/>
                  <a:cs typeface="思源黑体" panose="020F0502020204030204" charset="-122"/>
                </a:endParaRPr>
              </a:p>
            </p:txBody>
          </p:sp>
        </p:grpSp>
        <p:grpSp>
          <p:nvGrpSpPr>
            <p:cNvPr id="4" name="组 3"/>
            <p:cNvGrpSpPr/>
            <p:nvPr userDrawn="1"/>
          </p:nvGrpSpPr>
          <p:grpSpPr>
            <a:xfrm>
              <a:off x="8890573" y="2284885"/>
              <a:ext cx="258924" cy="529364"/>
              <a:chOff x="8890573" y="2284885"/>
              <a:chExt cx="258924" cy="529364"/>
            </a:xfrm>
          </p:grpSpPr>
          <p:sp>
            <p:nvSpPr>
              <p:cNvPr id="18" name="五边形 17"/>
              <p:cNvSpPr/>
              <p:nvPr userDrawn="1"/>
            </p:nvSpPr>
            <p:spPr>
              <a:xfrm flipH="1">
                <a:off x="8890573" y="2284885"/>
                <a:ext cx="258924" cy="529364"/>
              </a:xfrm>
              <a:prstGeom prst="homePlate">
                <a:avLst>
                  <a:gd name="adj" fmla="val 100000"/>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20" name="五边形 19"/>
              <p:cNvSpPr/>
              <p:nvPr userDrawn="1"/>
            </p:nvSpPr>
            <p:spPr>
              <a:xfrm flipH="1">
                <a:off x="8988431" y="2384919"/>
                <a:ext cx="161066" cy="329296"/>
              </a:xfrm>
              <a:prstGeom prst="homePlate">
                <a:avLst>
                  <a:gd name="adj" fmla="val 100000"/>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pic>
        <p:nvPicPr>
          <p:cNvPr id="3" name="图片 2"/>
          <p:cNvPicPr>
            <a:picLocks noChangeAspect="1"/>
          </p:cNvPicPr>
          <p:nvPr userDrawn="1">
            <p:custDataLst>
              <p:tags r:id="rId2"/>
            </p:custDataLst>
          </p:nvPr>
        </p:nvPicPr>
        <p:blipFill>
          <a:blip r:embed="rId3"/>
          <a:stretch>
            <a:fillRect/>
          </a:stretch>
        </p:blipFill>
        <p:spPr>
          <a:xfrm>
            <a:off x="8542020" y="4559935"/>
            <a:ext cx="464185" cy="46291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重点强调标语">
    <p:spTree>
      <p:nvGrpSpPr>
        <p:cNvPr id="1" name=""/>
        <p:cNvGrpSpPr/>
        <p:nvPr/>
      </p:nvGrpSpPr>
      <p:grpSpPr>
        <a:xfrm>
          <a:off x="0" y="0"/>
          <a:ext cx="0" cy="0"/>
          <a:chOff x="0" y="0"/>
          <a:chExt cx="0" cy="0"/>
        </a:xfrm>
      </p:grpSpPr>
      <p:sp>
        <p:nvSpPr>
          <p:cNvPr id="19" name="标题 18"/>
          <p:cNvSpPr>
            <a:spLocks noGrp="1"/>
          </p:cNvSpPr>
          <p:nvPr>
            <p:ph type="title"/>
          </p:nvPr>
        </p:nvSpPr>
        <p:spPr>
          <a:xfrm>
            <a:off x="1007986" y="2124075"/>
            <a:ext cx="7128035" cy="895350"/>
          </a:xfrm>
        </p:spPr>
        <p:txBody>
          <a:bodyPr>
            <a:normAutofit/>
          </a:bodyPr>
          <a:lstStyle>
            <a:lvl1pPr marL="0" indent="0" algn="ctr">
              <a:buClr>
                <a:schemeClr val="accent4"/>
              </a:buClr>
              <a:buFontTx/>
              <a:buNone/>
              <a:defRPr sz="3600" b="0" i="0">
                <a:solidFill>
                  <a:srgbClr val="242C52"/>
                </a:solidFill>
                <a:latin typeface="思源黑体 Bold" panose="020B0800000000000000" charset="-122"/>
                <a:ea typeface="思源黑体 Bold" panose="020B0800000000000000" charset="-122"/>
              </a:defRPr>
            </a:lvl1pPr>
          </a:lstStyle>
          <a:p>
            <a:r>
              <a:rPr kumimoji="1" lang="zh-CN" altLang="en-US" dirty="0"/>
              <a:t>单击此处编辑母版标题样式</a:t>
            </a:r>
            <a:endParaRPr kumimoji="1" lang="zh-CN" altLang="en-US" dirty="0"/>
          </a:p>
        </p:txBody>
      </p:sp>
      <p:grpSp>
        <p:nvGrpSpPr>
          <p:cNvPr id="10" name="组合 10"/>
          <p:cNvGrpSpPr/>
          <p:nvPr userDrawn="1"/>
        </p:nvGrpSpPr>
        <p:grpSpPr>
          <a:xfrm>
            <a:off x="1833613" y="2078125"/>
            <a:ext cx="5637998" cy="987250"/>
            <a:chOff x="2666198" y="2543397"/>
            <a:chExt cx="7199697" cy="1316333"/>
          </a:xfrm>
        </p:grpSpPr>
        <p:cxnSp>
          <p:nvCxnSpPr>
            <p:cNvPr id="11" name="直线连接符 10"/>
            <p:cNvCxnSpPr/>
            <p:nvPr userDrawn="1"/>
          </p:nvCxnSpPr>
          <p:spPr>
            <a:xfrm>
              <a:off x="2666198" y="2543397"/>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userDrawn="1"/>
          </p:nvCxnSpPr>
          <p:spPr>
            <a:xfrm>
              <a:off x="2666198" y="3859730"/>
              <a:ext cx="7199697" cy="0"/>
            </a:xfrm>
            <a:prstGeom prst="line">
              <a:avLst/>
            </a:prstGeom>
            <a:ln>
              <a:solidFill>
                <a:srgbClr val="6880B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4235824"/>
            <a:ext cx="9144000" cy="907676"/>
          </a:xfrm>
          <a:prstGeom prst="rect">
            <a:avLst/>
          </a:prstGeom>
          <a:solidFill>
            <a:srgbClr val="242C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atin typeface="思源黑体" panose="020F0502020204030204" charset="-122"/>
              <a:ea typeface="思源黑体" panose="020F0502020204030204" charset="-122"/>
              <a:cs typeface="思源黑体" panose="020F0502020204030204" charset="-122"/>
            </a:endParaRPr>
          </a:p>
        </p:txBody>
      </p:sp>
      <p:pic>
        <p:nvPicPr>
          <p:cNvPr id="8" name="图片 7" descr="形状 3.png"/>
          <p:cNvPicPr>
            <a:picLocks noChangeAspect="1"/>
          </p:cNvPicPr>
          <p:nvPr userDrawn="1"/>
        </p:nvPicPr>
        <p:blipFill>
          <a:blip r:embed="rId2">
            <a:alphaModFix amt="64000"/>
            <a:extLst>
              <a:ext uri="{28A0092B-C50C-407E-A947-70E740481C1C}">
                <a14:useLocalDpi xmlns:a14="http://schemas.microsoft.com/office/drawing/2010/main" val="0"/>
              </a:ext>
            </a:extLst>
          </a:blip>
          <a:stretch>
            <a:fillRect/>
          </a:stretch>
        </p:blipFill>
        <p:spPr>
          <a:xfrm>
            <a:off x="0" y="4235824"/>
            <a:ext cx="9144000" cy="907676"/>
          </a:xfrm>
          <a:prstGeom prst="rect">
            <a:avLst/>
          </a:prstGeom>
        </p:spPr>
      </p:pic>
      <p:pic>
        <p:nvPicPr>
          <p:cNvPr id="3" name="图片 2"/>
          <p:cNvPicPr>
            <a:picLocks noChangeAspect="1"/>
          </p:cNvPicPr>
          <p:nvPr userDrawn="1">
            <p:custDataLst>
              <p:tags r:id="rId3"/>
            </p:custDataLst>
          </p:nvPr>
        </p:nvPicPr>
        <p:blipFill>
          <a:blip r:embed="rId4"/>
          <a:stretch>
            <a:fillRect/>
          </a:stretch>
        </p:blipFill>
        <p:spPr>
          <a:xfrm>
            <a:off x="8542020" y="4559935"/>
            <a:ext cx="464185" cy="46291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7" name="矩形 6"/>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latin typeface="思源黑体" panose="020F0502020204030204" charset="-122"/>
              <a:ea typeface="思源黑体" panose="020F0502020204030204" charset="-122"/>
              <a:cs typeface="思源黑体" panose="020F0502020204030204" charset="-122"/>
            </a:endParaRPr>
          </a:p>
        </p:txBody>
      </p:sp>
      <p:sp>
        <p:nvSpPr>
          <p:cNvPr id="3" name="圆角矩形 2"/>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案</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例</a:t>
            </a:r>
            <a:endParaRPr kumimoji="1" 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圆角矩形 3"/>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2" name="图片 1" descr="32303038313139313b32303038313039333bb5e7c4d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740" y="395605"/>
            <a:ext cx="264795" cy="264795"/>
          </a:xfrm>
          <a:prstGeom prst="rect">
            <a:avLst/>
          </a:prstGeom>
        </p:spPr>
      </p:pic>
      <p:sp>
        <p:nvSpPr>
          <p:cNvPr id="9" name="流程图: 内部贮存 8"/>
          <p:cNvSpPr/>
          <p:nvPr userDrawn="1"/>
        </p:nvSpPr>
        <p:spPr>
          <a:xfrm>
            <a:off x="127000" y="450215"/>
            <a:ext cx="167640" cy="762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底">
    <p:spTree>
      <p:nvGrpSpPr>
        <p:cNvPr id="1" name=""/>
        <p:cNvGrpSpPr/>
        <p:nvPr/>
      </p:nvGrpSpPr>
      <p:grpSpPr>
        <a:xfrm>
          <a:off x="0" y="0"/>
          <a:ext cx="0" cy="0"/>
          <a:chOff x="0" y="0"/>
          <a:chExt cx="0" cy="0"/>
        </a:xfrm>
      </p:grpSpPr>
      <p:sp>
        <p:nvSpPr>
          <p:cNvPr id="5" name="矩形 4"/>
          <p:cNvSpPr/>
          <p:nvPr userDrawn="1"/>
        </p:nvSpPr>
        <p:spPr>
          <a:xfrm flipV="1">
            <a:off x="0" y="5070928"/>
            <a:ext cx="9144000" cy="118287"/>
          </a:xfrm>
          <a:prstGeom prst="rect">
            <a:avLst/>
          </a:prstGeom>
          <a:solidFill>
            <a:srgbClr val="242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highlight>
                <a:srgbClr val="242C52"/>
              </a:highlight>
              <a:latin typeface="思源黑体" panose="020F0502020204030204" charset="-122"/>
              <a:ea typeface="思源黑体" panose="020F0502020204030204" charset="-122"/>
              <a:cs typeface="思源黑体" panose="020F0502020204030204" charset="-122"/>
            </a:endParaRPr>
          </a:p>
        </p:txBody>
      </p:sp>
      <p:sp>
        <p:nvSpPr>
          <p:cNvPr id="11" name="圆角矩形 10"/>
          <p:cNvSpPr/>
          <p:nvPr userDrawn="1"/>
        </p:nvSpPr>
        <p:spPr>
          <a:xfrm>
            <a:off x="-67310" y="357505"/>
            <a:ext cx="1522095" cy="341630"/>
          </a:xfrm>
          <a:prstGeom prst="roundRect">
            <a:avLst>
              <a:gd name="adj" fmla="val 10047"/>
            </a:avLst>
          </a:prstGeom>
          <a:solidFill>
            <a:srgbClr val="242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实</a:t>
            </a:r>
            <a:r>
              <a:rPr kumimoji="1" lang="en-US" altLang="zh-CN"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践</a:t>
            </a:r>
            <a:endParaRPr kumimoji="1" lang="zh-CN" altLang="en-US" sz="2400" b="1"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userDrawn="1"/>
        </p:nvSpPr>
        <p:spPr>
          <a:xfrm>
            <a:off x="1387552" y="357173"/>
            <a:ext cx="67456" cy="341703"/>
          </a:xfrm>
          <a:prstGeom prst="roundRect">
            <a:avLst>
              <a:gd name="adj" fmla="val 10047"/>
            </a:avLst>
          </a:prstGeom>
          <a:solidFill>
            <a:srgbClr val="688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100" b="0" i="0" dirty="0">
              <a:solidFill>
                <a:srgbClr val="1D242E"/>
              </a:solidFill>
              <a:latin typeface="思源黑体" panose="020F0502020204030204" charset="-122"/>
              <a:ea typeface="思源黑体" panose="020F0502020204030204" charset="-122"/>
              <a:cs typeface="思源黑体" panose="020F0502020204030204" charset="-122"/>
            </a:endParaRPr>
          </a:p>
        </p:txBody>
      </p:sp>
      <p:pic>
        <p:nvPicPr>
          <p:cNvPr id="4" name="图片 3" descr="303b32303039333133313bb7c5b4f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105" y="381000"/>
            <a:ext cx="318135" cy="318135"/>
          </a:xfrm>
          <a:prstGeom prst="rect">
            <a:avLst/>
          </a:prstGeom>
        </p:spPr>
      </p:pic>
      <p:pic>
        <p:nvPicPr>
          <p:cNvPr id="3" name="图片 2"/>
          <p:cNvPicPr>
            <a:picLocks noChangeAspect="1"/>
          </p:cNvPicPr>
          <p:nvPr userDrawn="1">
            <p:custDataLst>
              <p:tags r:id="rId4"/>
            </p:custDataLst>
          </p:nvPr>
        </p:nvPicPr>
        <p:blipFill>
          <a:blip r:embed="rId5"/>
          <a:stretch>
            <a:fillRect/>
          </a:stretch>
        </p:blipFill>
        <p:spPr>
          <a:xfrm>
            <a:off x="8542020" y="4559935"/>
            <a:ext cx="464185" cy="46291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91A350D4-A768-AE41-8B32-BAB0BDFB4D79}" type="datetimeFigureOut">
              <a:rPr kumimoji="1" lang="zh-CN" altLang="en-US" smtClean="0"/>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latin typeface="思源黑体" panose="020F0502020204030204" charset="-122"/>
                <a:ea typeface="思源黑体" panose="020F0502020204030204" charset="-122"/>
                <a:cs typeface="思源黑体" panose="020F0502020204030204" charset="-122"/>
              </a:defRPr>
            </a:lvl1pPr>
          </a:lstStyle>
          <a:p>
            <a:fld id="{3A1E3D2E-B3F0-E849-A0C0-75DD48B3F9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685800" rtl="0" eaLnBrk="1" latinLnBrk="0" hangingPunct="1">
        <a:lnSpc>
          <a:spcPct val="90000"/>
        </a:lnSpc>
        <a:spcBef>
          <a:spcPct val="0"/>
        </a:spcBef>
        <a:buNone/>
        <a:defRPr sz="3300" kern="1200">
          <a:solidFill>
            <a:schemeClr val="tx1"/>
          </a:solidFill>
          <a:latin typeface="思源黑体" panose="020F0502020204030204" charset="-122"/>
          <a:ea typeface="思源黑体" panose="020F0502020204030204" charset="-122"/>
          <a:cs typeface="思源黑体" panose="020F050202020403020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思源黑体" panose="020F0502020204030204" charset="-122"/>
          <a:ea typeface="思源黑体" panose="020F0502020204030204" charset="-122"/>
          <a:cs typeface="思源黑体" panose="020F050202020403020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思源黑体" panose="020F0502020204030204" charset="-122"/>
          <a:ea typeface="思源黑体" panose="020F0502020204030204" charset="-122"/>
          <a:cs typeface="思源黑体" panose="020F050202020403020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思源黑体" panose="020F0502020204030204" charset="-122"/>
          <a:ea typeface="思源黑体" panose="020F0502020204030204" charset="-122"/>
          <a:cs typeface="思源黑体" panose="020F050202020403020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思源黑体" panose="020F0502020204030204" charset="-122"/>
          <a:ea typeface="思源黑体" panose="020F0502020204030204" charset="-122"/>
          <a:cs typeface="思源黑体" panose="020F050202020403020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20.xml"/><Relationship Id="rId4" Type="http://schemas.openxmlformats.org/officeDocument/2006/relationships/image" Target="../media/image18.png"/><Relationship Id="rId3" Type="http://schemas.openxmlformats.org/officeDocument/2006/relationships/tags" Target="../tags/tag19.xml"/><Relationship Id="rId2" Type="http://schemas.openxmlformats.org/officeDocument/2006/relationships/image" Target="../media/image17.jpeg"/><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GIF"/><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5.xml"/><Relationship Id="rId3" Type="http://schemas.openxmlformats.org/officeDocument/2006/relationships/image" Target="../media/image22.png"/><Relationship Id="rId2" Type="http://schemas.openxmlformats.org/officeDocument/2006/relationships/tags" Target="../tags/tag2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image" Target="../media/image26.png"/><Relationship Id="rId5" Type="http://schemas.openxmlformats.org/officeDocument/2006/relationships/tags" Target="../tags/tag25.xml"/><Relationship Id="rId4" Type="http://schemas.openxmlformats.org/officeDocument/2006/relationships/image" Target="../media/image25.png"/><Relationship Id="rId3" Type="http://schemas.openxmlformats.org/officeDocument/2006/relationships/tags" Target="../tags/tag24.xml"/><Relationship Id="rId2" Type="http://schemas.openxmlformats.org/officeDocument/2006/relationships/image" Target="../media/image24.png"/><Relationship Id="rId11" Type="http://schemas.openxmlformats.org/officeDocument/2006/relationships/notesSlide" Target="../notesSlides/notesSlide7.xml"/><Relationship Id="rId10" Type="http://schemas.openxmlformats.org/officeDocument/2006/relationships/slideLayout" Target="../slideLayouts/slideLayout15.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image" Target="../media/image28.png"/><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29.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5.xml"/><Relationship Id="rId4" Type="http://schemas.openxmlformats.org/officeDocument/2006/relationships/image" Target="../media/image31.png"/><Relationship Id="rId3" Type="http://schemas.openxmlformats.org/officeDocument/2006/relationships/tags" Target="../tags/tag30.xml"/><Relationship Id="rId2" Type="http://schemas.openxmlformats.org/officeDocument/2006/relationships/image" Target="../media/image30.png"/><Relationship Id="rId1" Type="http://schemas.openxmlformats.org/officeDocument/2006/relationships/tags" Target="../tags/tag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image" Target="../media/image32.png"/><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tags" Target="../tags/tag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5.xml"/><Relationship Id="rId5" Type="http://schemas.openxmlformats.org/officeDocument/2006/relationships/image" Target="../media/image35.GIF"/><Relationship Id="rId4" Type="http://schemas.openxmlformats.org/officeDocument/2006/relationships/tags" Target="../tags/tag33.xml"/><Relationship Id="rId3" Type="http://schemas.openxmlformats.org/officeDocument/2006/relationships/image" Target="NULL" TargetMode="External"/><Relationship Id="rId2" Type="http://schemas.openxmlformats.org/officeDocument/2006/relationships/image" Target="../media/image34.jpeg"/><Relationship Id="rId1" Type="http://schemas.openxmlformats.org/officeDocument/2006/relationships/tags" Target="../tags/tag3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5.xml"/><Relationship Id="rId3" Type="http://schemas.openxmlformats.org/officeDocument/2006/relationships/image" Target="NULL" TargetMode="External"/><Relationship Id="rId2" Type="http://schemas.openxmlformats.org/officeDocument/2006/relationships/image" Target="../media/image36.jpeg"/><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5.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5.xml"/><Relationship Id="rId2" Type="http://schemas.openxmlformats.org/officeDocument/2006/relationships/image" Target="../media/image40.png"/><Relationship Id="rId1" Type="http://schemas.openxmlformats.org/officeDocument/2006/relationships/tags" Target="../tags/tag3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5.xml"/><Relationship Id="rId2" Type="http://schemas.openxmlformats.org/officeDocument/2006/relationships/image" Target="../media/image41.png"/><Relationship Id="rId1" Type="http://schemas.openxmlformats.org/officeDocument/2006/relationships/tags" Target="../tags/tag36.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39.xml"/><Relationship Id="rId4" Type="http://schemas.openxmlformats.org/officeDocument/2006/relationships/image" Target="../media/image18.png"/><Relationship Id="rId3" Type="http://schemas.openxmlformats.org/officeDocument/2006/relationships/tags" Target="../tags/tag38.xml"/><Relationship Id="rId2" Type="http://schemas.openxmlformats.org/officeDocument/2006/relationships/image" Target="../media/image17.jpeg"/><Relationship Id="rId1" Type="http://schemas.openxmlformats.org/officeDocument/2006/relationships/tags" Target="../tags/tag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jpeg"/><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png"/><Relationship Id="rId3" Type="http://schemas.openxmlformats.org/officeDocument/2006/relationships/tags" Target="../tags/tag17.xml"/><Relationship Id="rId2" Type="http://schemas.openxmlformats.org/officeDocument/2006/relationships/image" Target="../media/image15.png"/><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90" y="3250565"/>
            <a:ext cx="4528820"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课程介绍</a:t>
            </a:r>
            <a:endParaRPr kumimoji="1" lang="zh-CN" altLang="en-US" sz="3600" b="1" dirty="0">
              <a:solidFill>
                <a:srgbClr val="FFC000"/>
              </a:solidFill>
              <a:latin typeface="Tahoma" panose="020B0604030504040204" charset="0"/>
              <a:cs typeface="思源黑体 Bold" panose="020B0800000000000000" charset="-122"/>
            </a:endParaRPr>
          </a:p>
        </p:txBody>
      </p:sp>
      <p:sp>
        <p:nvSpPr>
          <p:cNvPr id="10" name="文本占位符 9"/>
          <p:cNvSpPr/>
          <p:nvPr>
            <p:ph type="body" sz="quarter" idx="14"/>
          </p:nvPr>
        </p:nvSpPr>
        <p:spPr/>
        <p:txBody>
          <a:bodyPr/>
          <a:p>
            <a:endParaRPr lang="zh-CN" altLang="en-US"/>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测试与开发是并行、协作的关系</a:t>
            </a:r>
            <a:endParaRPr kumimoji="1" lang="zh-CN" altLang="en-US" sz="2000" b="0" dirty="0"/>
          </a:p>
        </p:txBody>
      </p:sp>
      <p:pic>
        <p:nvPicPr>
          <p:cNvPr id="101" name="图片 100"/>
          <p:cNvPicPr/>
          <p:nvPr>
            <p:custDataLst>
              <p:tags r:id="rId1"/>
            </p:custDataLst>
          </p:nvPr>
        </p:nvPicPr>
        <p:blipFill>
          <a:blip r:embed="rId2"/>
          <a:stretch>
            <a:fillRect/>
          </a:stretch>
        </p:blipFill>
        <p:spPr>
          <a:xfrm>
            <a:off x="1106170" y="971550"/>
            <a:ext cx="6082030" cy="3763010"/>
          </a:xfrm>
          <a:prstGeom prst="rect">
            <a:avLst/>
          </a:prstGeom>
          <a:noFill/>
          <a:ln w="9525">
            <a:noFill/>
          </a:ln>
        </p:spPr>
      </p:pic>
      <p:pic>
        <p:nvPicPr>
          <p:cNvPr id="4" name="图片 3"/>
          <p:cNvPicPr>
            <a:picLocks noChangeAspect="1"/>
          </p:cNvPicPr>
          <p:nvPr>
            <p:custDataLst>
              <p:tags r:id="rId3"/>
            </p:custDataLst>
          </p:nvPr>
        </p:nvPicPr>
        <p:blipFill>
          <a:blip r:embed="rId4"/>
          <a:stretch>
            <a:fillRect/>
          </a:stretch>
        </p:blipFill>
        <p:spPr>
          <a:xfrm>
            <a:off x="366395" y="4163695"/>
            <a:ext cx="2197100" cy="914400"/>
          </a:xfrm>
          <a:prstGeom prst="rect">
            <a:avLst/>
          </a:prstGeom>
        </p:spPr>
      </p:pic>
      <p:pic>
        <p:nvPicPr>
          <p:cNvPr id="5" name="图片 4"/>
          <p:cNvPicPr>
            <a:picLocks noChangeAspect="1"/>
          </p:cNvPicPr>
          <p:nvPr>
            <p:custDataLst>
              <p:tags r:id="rId5"/>
            </p:custDataLst>
          </p:nvPr>
        </p:nvPicPr>
        <p:blipFill>
          <a:blip r:embed="rId4"/>
          <a:stretch>
            <a:fillRect/>
          </a:stretch>
        </p:blipFill>
        <p:spPr>
          <a:xfrm>
            <a:off x="5708650" y="4001770"/>
            <a:ext cx="2197100" cy="914400"/>
          </a:xfrm>
          <a:prstGeom prst="rect">
            <a:avLst/>
          </a:prstGeom>
        </p:spPr>
      </p:pic>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sym typeface="+mn-ea"/>
              </a:rPr>
              <a:t>软件测试全景图</a:t>
            </a:r>
            <a:r>
              <a:rPr kumimoji="1" lang="en-US" altLang="zh-CN" sz="2400" dirty="0">
                <a:sym typeface="+mn-ea"/>
              </a:rPr>
              <a:t>-to be continued</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1081782"/>
            <a:ext cx="6713088" cy="277876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由于课时因素，若干内容</a:t>
            </a:r>
            <a:r>
              <a:rPr lang="zh-CN" altLang="en-US" sz="2000" dirty="0">
                <a:latin typeface="微软雅黑" panose="020B0503020204020204" pitchFamily="34" charset="-122"/>
                <a:ea typeface="微软雅黑" panose="020B0503020204020204" pitchFamily="34" charset="-122"/>
              </a:rPr>
              <a:t>无法讲述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这仅是测试知识的</a:t>
            </a:r>
            <a:r>
              <a:rPr lang="zh-CN" altLang="en-US" sz="2000" dirty="0">
                <a:latin typeface="微软雅黑" panose="020B0503020204020204" pitchFamily="34" charset="-122"/>
                <a:ea typeface="微软雅黑" panose="020B0503020204020204" pitchFamily="34" charset="-122"/>
              </a:rPr>
              <a:t>一部分</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测试的知识和</a:t>
            </a:r>
            <a:r>
              <a:rPr lang="zh-CN" altLang="en-US" sz="2000" dirty="0">
                <a:latin typeface="微软雅黑" panose="020B0503020204020204" pitchFamily="34" charset="-122"/>
                <a:ea typeface="微软雅黑" panose="020B0503020204020204" pitchFamily="34" charset="-122"/>
              </a:rPr>
              <a:t>思想仍在不断</a:t>
            </a:r>
            <a:r>
              <a:rPr lang="zh-CN" altLang="en-US" sz="2000" dirty="0">
                <a:latin typeface="微软雅黑" panose="020B0503020204020204" pitchFamily="34" charset="-122"/>
                <a:ea typeface="微软雅黑" panose="020B0503020204020204" pitchFamily="34" charset="-122"/>
              </a:rPr>
              <a:t>发展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课程的重点是</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sz="900" dirty="0">
                <a:latin typeface="微软雅黑" panose="020B0503020204020204" pitchFamily="34" charset="-122"/>
                <a:ea typeface="微软雅黑" panose="020B0503020204020204" pitchFamily="34" charset="-122"/>
              </a:rPr>
              <a:t> </a:t>
            </a:r>
            <a:r>
              <a:rPr lang="en-US" altLang="zh-CN" sz="90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测试方法</a:t>
            </a:r>
            <a:endParaRPr lang="zh-CN" altLang="en-US"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单元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集成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系统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专项测试</a:t>
            </a:r>
            <a:endParaRPr lang="zh-CN" altLang="en-US" dirty="0">
              <a:latin typeface="微软雅黑" panose="020B0503020204020204" pitchFamily="34" charset="-122"/>
              <a:ea typeface="微软雅黑" panose="020B0503020204020204" pitchFamily="34" charset="-122"/>
            </a:endParaRPr>
          </a:p>
        </p:txBody>
      </p:sp>
      <p:pic>
        <p:nvPicPr>
          <p:cNvPr id="103" name="图片 102"/>
          <p:cNvPicPr/>
          <p:nvPr>
            <p:custDataLst>
              <p:tags r:id="rId1"/>
            </p:custDataLst>
          </p:nvPr>
        </p:nvPicPr>
        <p:blipFill>
          <a:blip r:embed="rId2"/>
          <a:stretch>
            <a:fillRect/>
          </a:stretch>
        </p:blipFill>
        <p:spPr>
          <a:xfrm>
            <a:off x="5360035" y="-635"/>
            <a:ext cx="3747135" cy="5059680"/>
          </a:xfrm>
          <a:prstGeom prst="rect">
            <a:avLst/>
          </a:prstGeom>
          <a:noFill/>
          <a:ln w="9525">
            <a:noFill/>
          </a:ln>
        </p:spPr>
      </p:pic>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sym typeface="+mn-ea"/>
              </a:rPr>
              <a:t>测试领域仍然在不断</a:t>
            </a:r>
            <a:r>
              <a:rPr kumimoji="1" lang="zh-CN" altLang="zh-CN" sz="2400" dirty="0">
                <a:sym typeface="+mn-ea"/>
              </a:rPr>
              <a:t>发展</a:t>
            </a:r>
            <a:endParaRPr kumimoji="1" lang="zh-CN" altLang="zh-CN" sz="2400" dirty="0">
              <a:sym typeface="+mn-ea"/>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1035427"/>
            <a:ext cx="6713088" cy="28714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人们希望每个计算机系统都如自己</a:t>
            </a:r>
            <a:r>
              <a:rPr lang="zh-CN" altLang="en-US" sz="2000" dirty="0">
                <a:latin typeface="微软雅黑" panose="020B0503020204020204" pitchFamily="34" charset="-122"/>
                <a:ea typeface="微软雅黑" panose="020B0503020204020204" pitchFamily="34" charset="-122"/>
              </a:rPr>
              <a:t>所愿</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每个计算机系统都有自己的测试知识和技术：单线程，多线程，分布式，实时，嵌入式，</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，以及以上的若干</a:t>
            </a:r>
            <a:r>
              <a:rPr lang="zh-CN" altLang="en-US" sz="2000" dirty="0">
                <a:latin typeface="微软雅黑" panose="020B0503020204020204" pitchFamily="34" charset="-122"/>
                <a:ea typeface="微软雅黑" panose="020B0503020204020204" pitchFamily="34" charset="-122"/>
              </a:rPr>
              <a:t>组合</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人们</a:t>
            </a:r>
            <a:r>
              <a:rPr lang="zh-CN" altLang="en-US" sz="2000" dirty="0">
                <a:latin typeface="微软雅黑" panose="020B0503020204020204" pitchFamily="34" charset="-122"/>
                <a:ea typeface="微软雅黑" panose="020B0503020204020204" pitchFamily="34" charset="-122"/>
              </a:rPr>
              <a:t>有不同的需求：正确性、运行快、实时、高并发</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各种新的技术应用在测试领域的研究</a:t>
            </a:r>
            <a:r>
              <a:rPr lang="zh-CN" altLang="en-US" sz="2000" dirty="0">
                <a:latin typeface="微软雅黑" panose="020B0503020204020204" pitchFamily="34" charset="-122"/>
                <a:ea typeface="微软雅黑" panose="020B0503020204020204" pitchFamily="34" charset="-122"/>
              </a:rPr>
              <a:t>中</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latin typeface="微软雅黑" panose="020B0503020204020204" pitchFamily="34" charset="-122"/>
                <a:ea typeface="微软雅黑" panose="020B0503020204020204" pitchFamily="34" charset="-122"/>
              </a:rPr>
              <a:t>一个关乎课程是否有存在意义</a:t>
            </a:r>
            <a:r>
              <a:rPr kumimoji="1" lang="zh-CN" altLang="en-US" sz="2400" dirty="0">
                <a:latin typeface="微软雅黑" panose="020B0503020204020204" pitchFamily="34" charset="-122"/>
                <a:ea typeface="微软雅黑" panose="020B0503020204020204" pitchFamily="34" charset="-122"/>
              </a:rPr>
              <a:t>的问题</a:t>
            </a:r>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915" y="1416050"/>
            <a:ext cx="6713220" cy="2877820"/>
          </a:xfrm>
          <a:prstGeom prst="rect">
            <a:avLst/>
          </a:prstGeom>
          <a:ln w="12700">
            <a:miter lim="400000"/>
          </a:ln>
        </p:spPr>
        <p:txBody>
          <a:bodyPr wrap="square" lIns="50800" tIns="50800" rIns="50800" bIns="50800" anchor="ctr">
            <a:no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有万能的正确性检测器吗：用户输入代码，检测器输出程序是否</a:t>
            </a:r>
            <a:r>
              <a:rPr lang="zh-CN" altLang="en-US" sz="2000" dirty="0">
                <a:latin typeface="微软雅黑" panose="020B0503020204020204" pitchFamily="34" charset="-122"/>
                <a:ea typeface="微软雅黑" panose="020B0503020204020204" pitchFamily="34" charset="-122"/>
              </a:rPr>
              <a:t>正确</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计算理论告诉我们没有这样的检测器，不管硬件配置多好都</a:t>
            </a:r>
            <a:r>
              <a:rPr lang="zh-CN" altLang="en-US" sz="2000" dirty="0">
                <a:latin typeface="微软雅黑" panose="020B0503020204020204" pitchFamily="34" charset="-122"/>
                <a:ea typeface="微软雅黑" panose="020B0503020204020204" pitchFamily="34" charset="-122"/>
              </a:rPr>
              <a:t>做不到</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如果继续寻求程序的完全正确性：</a:t>
            </a:r>
            <a:r>
              <a:rPr lang="zh-CN" altLang="en-US" sz="2000" dirty="0">
                <a:latin typeface="微软雅黑" panose="020B0503020204020204" pitchFamily="34" charset="-122"/>
                <a:ea typeface="微软雅黑" panose="020B0503020204020204" pitchFamily="34" charset="-122"/>
              </a:rPr>
              <a:t>验证</a:t>
            </a:r>
            <a:endParaRPr lang="zh-CN" altLang="en-US" sz="2000"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dirty="0">
                <a:latin typeface="微软雅黑" panose="020B0503020204020204" pitchFamily="34" charset="-122"/>
                <a:ea typeface="微软雅黑" panose="020B0503020204020204" pitchFamily="34" charset="-122"/>
              </a:rPr>
              <a:t>手工证明或工具检测</a:t>
            </a:r>
            <a:endParaRPr lang="zh-CN" altLang="en-US" dirty="0">
              <a:latin typeface="微软雅黑" panose="020B0503020204020204" pitchFamily="34" charset="-122"/>
              <a:ea typeface="微软雅黑" panose="020B0503020204020204" pitchFamily="34" charset="-122"/>
            </a:endParaRPr>
          </a:p>
          <a:p>
            <a:pPr marL="862330" lvl="1" indent="-405130">
              <a:lnSpc>
                <a:spcPct val="150000"/>
              </a:lnSpc>
            </a:pPr>
            <a:r>
              <a:rPr lang="zh-CN" altLang="en-US" dirty="0">
                <a:latin typeface="微软雅黑" panose="020B0503020204020204" pitchFamily="34" charset="-122"/>
                <a:ea typeface="微软雅黑" panose="020B0503020204020204" pitchFamily="34" charset="-122"/>
              </a:rPr>
              <a:t>可以验证操作系统内核的正确性</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芯片的正确性</a:t>
            </a:r>
            <a:endParaRPr lang="zh-CN" altLang="en-US" sz="9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如果允许程序有瑕疵但着重评估与修正：</a:t>
            </a:r>
            <a:r>
              <a:rPr lang="zh-CN" altLang="en-US" sz="2000" dirty="0">
                <a:latin typeface="微软雅黑" panose="020B0503020204020204" pitchFamily="34" charset="-122"/>
                <a:ea typeface="微软雅黑" panose="020B0503020204020204" pitchFamily="34" charset="-122"/>
              </a:rPr>
              <a:t>测试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2189540"/>
            <a:ext cx="6713088" cy="56324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让我们开始这门课程的学习</a:t>
            </a:r>
            <a:r>
              <a:rPr lang="zh-CN" altLang="en-US" sz="2000" dirty="0">
                <a:latin typeface="微软雅黑" panose="020B0503020204020204" pitchFamily="34" charset="-122"/>
                <a:ea typeface="微软雅黑" panose="020B0503020204020204" pitchFamily="34" charset="-122"/>
              </a:rPr>
              <a:t>吧</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latin typeface="微软雅黑" panose="020B0503020204020204" pitchFamily="34" charset="-122"/>
                <a:ea typeface="微软雅黑" panose="020B0503020204020204" pitchFamily="34" charset="-122"/>
              </a:rPr>
              <a:t>第</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篇 </a:t>
            </a:r>
            <a:r>
              <a:rPr lang="zh-CN" altLang="zh-CN" sz="2800" dirty="0">
                <a:latin typeface="微软雅黑" panose="020B0503020204020204" pitchFamily="34" charset="-122"/>
                <a:ea typeface="微软雅黑" panose="020B0503020204020204" pitchFamily="34" charset="-122"/>
              </a:rPr>
              <a:t>软件测试的原理与方法</a:t>
            </a:r>
            <a:endParaRPr kumimoji="1" lang="zh-CN" altLang="en-US" dirty="0"/>
          </a:p>
        </p:txBody>
      </p:sp>
      <p:sp>
        <p:nvSpPr>
          <p:cNvPr id="3" name="根据分享大纲以及讲义开头列写的学习要点，依次开始深入讲解。"/>
          <p:cNvSpPr txBox="1"/>
          <p:nvPr/>
        </p:nvSpPr>
        <p:spPr>
          <a:xfrm>
            <a:off x="759007" y="1435806"/>
            <a:ext cx="3812993" cy="1894814"/>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章 引论</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章 软件测试的基本概念</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章 软件测试方法</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章 软件测试流程和规范</a:t>
            </a:r>
            <a:endParaRPr lang="zh-CN" altLang="en-US" sz="2000" dirty="0">
              <a:latin typeface="微软雅黑" panose="020B0503020204020204" pitchFamily="34" charset="-122"/>
              <a:ea typeface="微软雅黑" panose="020B0503020204020204" pitchFamily="34" charset="-122"/>
            </a:endParaRPr>
          </a:p>
        </p:txBody>
      </p:sp>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4476" y="1435806"/>
            <a:ext cx="4085413" cy="2297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89890" y="1892935"/>
            <a:ext cx="7752624" cy="902513"/>
          </a:xfrm>
        </p:spPr>
        <p:txBody>
          <a:bodyPr>
            <a:noAutofit/>
          </a:bodyPr>
          <a:lstStyle/>
          <a:p>
            <a:pPr algn="l"/>
            <a:r>
              <a:rPr kumimoji="1" lang="zh-CN" altLang="en-US" sz="5400" b="1" dirty="0">
                <a:latin typeface="Tahoma" panose="020B0604030504040204" charset="0"/>
                <a:cs typeface="思源黑体 Bold" panose="020B0800000000000000" charset="-122"/>
              </a:rPr>
              <a:t>软件测试</a:t>
            </a:r>
            <a:endParaRPr kumimoji="1" lang="zh-CN" altLang="en-US" sz="5400" b="1" dirty="0">
              <a:latin typeface="Tahoma" panose="020B0604030504040204" charset="0"/>
              <a:cs typeface="思源黑体 Bold" panose="020B0800000000000000" charset="-122"/>
            </a:endParaRPr>
          </a:p>
        </p:txBody>
      </p:sp>
      <p:grpSp>
        <p:nvGrpSpPr>
          <p:cNvPr id="5" name="组合 10"/>
          <p:cNvGrpSpPr/>
          <p:nvPr/>
        </p:nvGrpSpPr>
        <p:grpSpPr>
          <a:xfrm>
            <a:off x="446405" y="1723390"/>
            <a:ext cx="6461760" cy="1363980"/>
            <a:chOff x="2666198" y="2543397"/>
            <a:chExt cx="7199697" cy="1316333"/>
          </a:xfrm>
        </p:grpSpPr>
        <p:cxnSp>
          <p:nvCxnSpPr>
            <p:cNvPr id="6" name="直线连接符 5"/>
            <p:cNvCxnSpPr/>
            <p:nvPr userDrawn="1"/>
          </p:nvCxnSpPr>
          <p:spPr>
            <a:xfrm>
              <a:off x="2666198" y="2543397"/>
              <a:ext cx="7199697"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线连接符 6"/>
            <p:cNvCxnSpPr/>
            <p:nvPr userDrawn="1"/>
          </p:nvCxnSpPr>
          <p:spPr>
            <a:xfrm>
              <a:off x="2666198" y="3859730"/>
              <a:ext cx="7199697"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grpSp>
      <p:sp>
        <p:nvSpPr>
          <p:cNvPr id="8" name="标题 2"/>
          <p:cNvSpPr>
            <a:spLocks noGrp="1"/>
          </p:cNvSpPr>
          <p:nvPr/>
        </p:nvSpPr>
        <p:spPr>
          <a:xfrm>
            <a:off x="389890" y="3250565"/>
            <a:ext cx="4528820" cy="4635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800" b="0" i="0" kern="1200" spc="300">
                <a:solidFill>
                  <a:schemeClr val="bg1"/>
                </a:solidFill>
                <a:latin typeface="微软雅黑" panose="020B0503020204020204" pitchFamily="34" charset="-122"/>
                <a:ea typeface="微软雅黑" panose="020B0503020204020204" pitchFamily="34" charset="-122"/>
                <a:cs typeface="思源黑体" panose="020F0502020204030204" charset="-122"/>
              </a:defRPr>
            </a:lvl1pPr>
          </a:lstStyle>
          <a:p>
            <a:pPr algn="l"/>
            <a:r>
              <a:rPr kumimoji="1" lang="zh-CN" altLang="en-US" sz="3600" b="1" dirty="0">
                <a:solidFill>
                  <a:srgbClr val="FFC000"/>
                </a:solidFill>
                <a:latin typeface="Tahoma" panose="020B0604030504040204" charset="0"/>
                <a:cs typeface="思源黑体 Bold" panose="020B0800000000000000" charset="-122"/>
              </a:rPr>
              <a:t>第</a:t>
            </a:r>
            <a:r>
              <a:rPr kumimoji="1" lang="en-US" altLang="zh-CN" sz="3600" b="1" dirty="0">
                <a:solidFill>
                  <a:srgbClr val="FFC000"/>
                </a:solidFill>
                <a:latin typeface="Tahoma" panose="020B0604030504040204" charset="0"/>
                <a:cs typeface="思源黑体 Bold" panose="020B0800000000000000" charset="-122"/>
              </a:rPr>
              <a:t>1</a:t>
            </a:r>
            <a:r>
              <a:rPr kumimoji="1" lang="zh-CN" altLang="en-US" sz="3600" b="1" dirty="0">
                <a:solidFill>
                  <a:srgbClr val="FFC000"/>
                </a:solidFill>
                <a:latin typeface="Tahoma" panose="020B0604030504040204" charset="0"/>
                <a:cs typeface="思源黑体 Bold" panose="020B0800000000000000" charset="-122"/>
              </a:rPr>
              <a:t>章 引论</a:t>
            </a:r>
            <a:endParaRPr kumimoji="1" lang="zh-CN" altLang="en-US" sz="3600" b="1" dirty="0">
              <a:solidFill>
                <a:srgbClr val="FFC000"/>
              </a:solidFill>
              <a:latin typeface="Tahoma" panose="020B0604030504040204" charset="0"/>
              <a:cs typeface="思源黑体 Bold" panose="020B0800000000000000" charset="-122"/>
            </a:endParaRPr>
          </a:p>
        </p:txBody>
      </p:sp>
      <p:sp>
        <p:nvSpPr>
          <p:cNvPr id="10" name="文本占位符 9"/>
          <p:cNvSpPr/>
          <p:nvPr>
            <p:ph type="body" sz="quarter" idx="14"/>
          </p:nvPr>
        </p:nvSpPr>
        <p:spPr/>
        <p:txBody>
          <a:bodyPr/>
          <a:p>
            <a:endParaRPr lang="zh-CN" altLang="en-US"/>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614994" y="701012"/>
            <a:ext cx="3988137" cy="3579157"/>
          </a:xfrm>
        </p:spPr>
        <p:txBody>
          <a:bodyPr>
            <a:noAutofit/>
          </a:bodyPr>
          <a:lstStyle/>
          <a:p>
            <a:r>
              <a:rPr lang="zh-CN" altLang="en-US" sz="2000" dirty="0">
                <a:sym typeface="+mn-ea"/>
              </a:rPr>
              <a:t>软件测试的必要性</a:t>
            </a:r>
            <a:endParaRPr lang="en-US" altLang="zh-CN" sz="2000" dirty="0">
              <a:sym typeface="+mn-ea"/>
            </a:endParaRPr>
          </a:p>
          <a:p>
            <a:r>
              <a:rPr lang="zh-CN" altLang="en-US" sz="2000" dirty="0">
                <a:sym typeface="+mn-ea"/>
              </a:rPr>
              <a:t>为什么要进行软件测试 </a:t>
            </a:r>
            <a:endParaRPr lang="en-US" altLang="zh-CN" sz="2000" dirty="0">
              <a:sym typeface="+mn-ea"/>
            </a:endParaRPr>
          </a:p>
          <a:p>
            <a:r>
              <a:rPr lang="zh-CN" altLang="en-US" sz="2000" dirty="0">
                <a:sym typeface="+mn-ea"/>
              </a:rPr>
              <a:t>什么是软件测试 </a:t>
            </a:r>
            <a:endParaRPr lang="en-US" altLang="zh-CN" sz="2000" dirty="0">
              <a:sym typeface="+mn-ea"/>
            </a:endParaRPr>
          </a:p>
          <a:p>
            <a:r>
              <a:rPr lang="zh-CN" altLang="en-US" sz="2000" dirty="0">
                <a:sym typeface="+mn-ea"/>
              </a:rPr>
              <a:t>测试和开发的关系</a:t>
            </a:r>
            <a:endParaRPr lang="en-US" altLang="zh-CN" sz="2000" dirty="0">
              <a:sym typeface="+mn-ea"/>
            </a:endParaRPr>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zh-CN" altLang="en-US" sz="4800" b="1" dirty="0">
                <a:solidFill>
                  <a:schemeClr val="accent2">
                    <a:lumMod val="75000"/>
                  </a:schemeClr>
                </a:solidFill>
                <a:sym typeface="+mn-ea"/>
              </a:rPr>
              <a:t>软件测试的必要性</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endParaRPr lang="zh-CN" altLang="en-US" dirty="0">
              <a:latin typeface="微软雅黑" panose="020B0503020204020204" pitchFamily="34" charset="-122"/>
              <a:ea typeface="微软雅黑" panose="020B0503020204020204" pitchFamily="34" charset="-122"/>
            </a:endParaRPr>
          </a:p>
        </p:txBody>
      </p:sp>
      <p:sp>
        <p:nvSpPr>
          <p:cNvPr id="20483" name="Content Placeholder 2"/>
          <p:cNvSpPr>
            <a:spLocks noGrp="1"/>
          </p:cNvSpPr>
          <p:nvPr>
            <p:ph idx="4294967295"/>
          </p:nvPr>
        </p:nvSpPr>
        <p:spPr>
          <a:xfrm>
            <a:off x="198755" y="1074420"/>
            <a:ext cx="4436110" cy="2797810"/>
          </a:xfrm>
        </p:spPr>
        <p:txBody>
          <a:bodyPr>
            <a:normAutofit/>
          </a:bodyPr>
          <a:lstStyle/>
          <a:p>
            <a:pPr>
              <a:lnSpc>
                <a:spcPct val="150000"/>
              </a:lnSpc>
            </a:pPr>
            <a:r>
              <a:rPr lang="zh-CN" altLang="en-US" sz="1800" dirty="0">
                <a:latin typeface="楷体_GB2312" pitchFamily="49" charset="-122"/>
                <a:ea typeface="楷体_GB2312" pitchFamily="49" charset="-122"/>
              </a:rPr>
              <a:t>软件产业越发</a:t>
            </a:r>
            <a:r>
              <a:rPr lang="zh-CN" altLang="en-US" sz="1800" dirty="0">
                <a:latin typeface="楷体_GB2312" pitchFamily="49" charset="-122"/>
                <a:ea typeface="楷体_GB2312" pitchFamily="49" charset="-122"/>
              </a:rPr>
              <a:t>庞大</a:t>
            </a:r>
            <a:endParaRPr lang="zh-CN" altLang="en-US"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软件规模不断增大（右图单位：</a:t>
            </a:r>
            <a:r>
              <a:rPr lang="zh-CN" altLang="en-US" sz="1800" dirty="0">
                <a:latin typeface="楷体_GB2312" pitchFamily="49" charset="-122"/>
                <a:ea typeface="楷体_GB2312" pitchFamily="49" charset="-122"/>
              </a:rPr>
              <a:t>百万行）</a:t>
            </a:r>
            <a:endParaRPr lang="zh-CN" altLang="en-US"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软件可能</a:t>
            </a:r>
            <a:r>
              <a:rPr lang="zh-CN" altLang="en-US" sz="1800" dirty="0">
                <a:latin typeface="楷体_GB2312" pitchFamily="49" charset="-122"/>
                <a:ea typeface="楷体_GB2312" pitchFamily="49" charset="-122"/>
              </a:rPr>
              <a:t>出错，测试的必要性不断</a:t>
            </a:r>
            <a:r>
              <a:rPr lang="zh-CN" altLang="en-US" sz="1800" dirty="0">
                <a:latin typeface="楷体_GB2312" pitchFamily="49" charset="-122"/>
                <a:ea typeface="楷体_GB2312" pitchFamily="49" charset="-122"/>
              </a:rPr>
              <a:t>增加</a:t>
            </a:r>
            <a:endParaRPr lang="zh-CN" altLang="en-US" sz="1800" dirty="0">
              <a:latin typeface="楷体_GB2312" pitchFamily="49" charset="-122"/>
              <a:ea typeface="楷体_GB2312" pitchFamily="49" charset="-122"/>
            </a:endParaRPr>
          </a:p>
        </p:txBody>
      </p:sp>
      <p:pic>
        <p:nvPicPr>
          <p:cNvPr id="100" name="图片 99"/>
          <p:cNvPicPr/>
          <p:nvPr/>
        </p:nvPicPr>
        <p:blipFill>
          <a:blip r:embed="rId1"/>
          <a:stretch>
            <a:fillRect/>
          </a:stretch>
        </p:blipFill>
        <p:spPr>
          <a:xfrm>
            <a:off x="47625" y="2756535"/>
            <a:ext cx="4610735" cy="2320925"/>
          </a:xfrm>
          <a:prstGeom prst="rect">
            <a:avLst/>
          </a:prstGeom>
          <a:noFill/>
          <a:ln w="9525">
            <a:noFill/>
          </a:ln>
        </p:spPr>
      </p:pic>
      <p:pic>
        <p:nvPicPr>
          <p:cNvPr id="2" name="图片 1"/>
          <p:cNvPicPr>
            <a:picLocks noChangeAspect="1"/>
          </p:cNvPicPr>
          <p:nvPr>
            <p:custDataLst>
              <p:tags r:id="rId2"/>
            </p:custDataLst>
          </p:nvPr>
        </p:nvPicPr>
        <p:blipFill>
          <a:blip r:embed="rId3"/>
          <a:stretch>
            <a:fillRect/>
          </a:stretch>
        </p:blipFill>
        <p:spPr>
          <a:xfrm>
            <a:off x="4667885" y="208280"/>
            <a:ext cx="4476115" cy="49352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课程</a:t>
            </a:r>
            <a:r>
              <a:rPr kumimoji="1" lang="zh-CN" altLang="zh-CN" sz="2400" dirty="0">
                <a:latin typeface="微软雅黑" panose="020B0503020204020204" pitchFamily="34" charset="-122"/>
                <a:ea typeface="微软雅黑" panose="020B0503020204020204" pitchFamily="34" charset="-122"/>
              </a:rPr>
              <a:t>信息</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1266250"/>
            <a:ext cx="6713088"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软件工程专业的专业发展必修课</a:t>
            </a:r>
            <a:endParaRPr lang="zh-CN" altLang="en-US" sz="2000" dirty="0">
              <a:latin typeface="微软雅黑" panose="020B0503020204020204" pitchFamily="34" charset="-122"/>
              <a:ea typeface="微软雅黑" panose="020B0503020204020204" pitchFamily="34" charset="-122"/>
              <a:sym typeface="+mn-ea"/>
            </a:endParaRPr>
          </a:p>
          <a:p>
            <a:pPr marL="405130" indent="-405130">
              <a:lnSpc>
                <a:spcPct val="150000"/>
              </a:lnSpc>
            </a:pPr>
            <a:r>
              <a:rPr lang="en-US" altLang="zh-CN" sz="2000" dirty="0">
                <a:latin typeface="微软雅黑" panose="020B0503020204020204" pitchFamily="34" charset="-122"/>
                <a:ea typeface="微软雅黑" panose="020B0503020204020204" pitchFamily="34" charset="-122"/>
                <a:sym typeface="+mn-ea"/>
              </a:rPr>
              <a:t>56</a:t>
            </a:r>
            <a:r>
              <a:rPr lang="zh-CN" altLang="en-US" sz="2000" dirty="0">
                <a:latin typeface="微软雅黑" panose="020B0503020204020204" pitchFamily="34" charset="-122"/>
                <a:ea typeface="微软雅黑" panose="020B0503020204020204" pitchFamily="34" charset="-122"/>
                <a:sym typeface="+mn-ea"/>
              </a:rPr>
              <a:t>学时：理论</a:t>
            </a:r>
            <a:r>
              <a:rPr lang="en-US" altLang="zh-CN" sz="2000" dirty="0">
                <a:latin typeface="微软雅黑" panose="020B0503020204020204" pitchFamily="34" charset="-122"/>
                <a:ea typeface="微软雅黑" panose="020B0503020204020204" pitchFamily="34" charset="-122"/>
                <a:sym typeface="+mn-ea"/>
              </a:rPr>
              <a:t>32</a:t>
            </a:r>
            <a:r>
              <a:rPr lang="zh-CN" altLang="en-US" sz="2000" dirty="0">
                <a:latin typeface="微软雅黑" panose="020B0503020204020204" pitchFamily="34" charset="-122"/>
                <a:ea typeface="微软雅黑" panose="020B0503020204020204" pitchFamily="34" charset="-122"/>
                <a:sym typeface="+mn-ea"/>
              </a:rPr>
              <a:t>学时，实验</a:t>
            </a:r>
            <a:r>
              <a:rPr lang="en-US" altLang="zh-CN" sz="2000" dirty="0">
                <a:latin typeface="微软雅黑" panose="020B0503020204020204" pitchFamily="34" charset="-122"/>
                <a:ea typeface="微软雅黑" panose="020B0503020204020204" pitchFamily="34" charset="-122"/>
                <a:sym typeface="+mn-ea"/>
              </a:rPr>
              <a:t>24</a:t>
            </a:r>
            <a:r>
              <a:rPr lang="zh-CN" altLang="en-US" sz="2000" dirty="0">
                <a:latin typeface="微软雅黑" panose="020B0503020204020204" pitchFamily="34" charset="-122"/>
                <a:ea typeface="微软雅黑" panose="020B0503020204020204" pitchFamily="34" charset="-122"/>
                <a:sym typeface="+mn-ea"/>
              </a:rPr>
              <a:t>学时</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教材：软件测试方法和技术</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课程成绩构成：平时</a:t>
            </a:r>
            <a:r>
              <a:rPr lang="en-US" altLang="zh-CN" sz="2000" dirty="0">
                <a:latin typeface="微软雅黑" panose="020B0503020204020204" pitchFamily="34" charset="-122"/>
                <a:ea typeface="微软雅黑" panose="020B0503020204020204" pitchFamily="34" charset="-122"/>
                <a:sym typeface="+mn-ea"/>
              </a:rPr>
              <a:t>29%</a:t>
            </a:r>
            <a:r>
              <a:rPr lang="zh-CN" altLang="en-US" sz="2000" dirty="0">
                <a:latin typeface="微软雅黑" panose="020B0503020204020204" pitchFamily="34" charset="-122"/>
                <a:ea typeface="微软雅黑" panose="020B0503020204020204" pitchFamily="34" charset="-122"/>
                <a:sym typeface="+mn-ea"/>
              </a:rPr>
              <a:t>，实验</a:t>
            </a:r>
            <a:r>
              <a:rPr lang="en-US" altLang="zh-CN" sz="2000" dirty="0">
                <a:latin typeface="微软雅黑" panose="020B0503020204020204" pitchFamily="34" charset="-122"/>
                <a:ea typeface="微软雅黑" panose="020B0503020204020204" pitchFamily="34" charset="-122"/>
                <a:sym typeface="+mn-ea"/>
              </a:rPr>
              <a:t>30%</a:t>
            </a:r>
            <a:r>
              <a:rPr lang="zh-CN" altLang="en-US" sz="2000" dirty="0">
                <a:latin typeface="微软雅黑" panose="020B0503020204020204" pitchFamily="34" charset="-122"/>
                <a:ea typeface="微软雅黑" panose="020B0503020204020204" pitchFamily="34" charset="-122"/>
                <a:sym typeface="+mn-ea"/>
              </a:rPr>
              <a:t>，期末</a:t>
            </a:r>
            <a:r>
              <a:rPr lang="en-US" altLang="zh-CN" sz="2000" dirty="0">
                <a:latin typeface="微软雅黑" panose="020B0503020204020204" pitchFamily="34" charset="-122"/>
                <a:ea typeface="微软雅黑" panose="020B0503020204020204" pitchFamily="34" charset="-122"/>
                <a:sym typeface="+mn-ea"/>
              </a:rPr>
              <a:t>50%</a:t>
            </a:r>
            <a:endParaRPr lang="en-US"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sym typeface="+mn-ea"/>
              </a:rPr>
              <a:t>授课教师：王超</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迪斯尼并不总是带来笑声</a:t>
            </a:r>
            <a:endParaRPr lang="zh-CN" altLang="en-US" dirty="0">
              <a:latin typeface="微软雅黑" panose="020B0503020204020204" pitchFamily="34" charset="-122"/>
              <a:ea typeface="微软雅黑" panose="020B0503020204020204" pitchFamily="34" charset="-122"/>
            </a:endParaRPr>
          </a:p>
        </p:txBody>
      </p:sp>
      <p:sp>
        <p:nvSpPr>
          <p:cNvPr id="20483" name="Content Placeholder 2"/>
          <p:cNvSpPr>
            <a:spLocks noGrp="1"/>
          </p:cNvSpPr>
          <p:nvPr>
            <p:ph idx="4294967295"/>
          </p:nvPr>
        </p:nvSpPr>
        <p:spPr>
          <a:xfrm>
            <a:off x="198755" y="1258570"/>
            <a:ext cx="5420995" cy="2797810"/>
          </a:xfrm>
        </p:spPr>
        <p:txBody>
          <a:bodyPr>
            <a:normAutofit/>
          </a:bodyPr>
          <a:lstStyle/>
          <a:p>
            <a:pPr>
              <a:lnSpc>
                <a:spcPct val="150000"/>
              </a:lnSpc>
            </a:pPr>
            <a:r>
              <a:rPr lang="en-US" altLang="zh-CN" sz="1800" dirty="0">
                <a:latin typeface="楷体_GB2312" pitchFamily="49" charset="-122"/>
                <a:ea typeface="楷体_GB2312" pitchFamily="49" charset="-122"/>
              </a:rPr>
              <a:t>1994</a:t>
            </a:r>
            <a:r>
              <a:rPr lang="zh-CN" altLang="en-US" sz="1800" dirty="0">
                <a:latin typeface="楷体_GB2312" pitchFamily="49" charset="-122"/>
                <a:ea typeface="楷体_GB2312" pitchFamily="49" charset="-122"/>
              </a:rPr>
              <a:t>年迪斯尼公司发布了第一个面向儿童的多媒体光盘游戏“狮子王童话”</a:t>
            </a:r>
            <a:endParaRPr lang="en-US" altLang="zh-CN"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用户反映游戏安装不成功或</a:t>
            </a:r>
            <a:r>
              <a:rPr lang="zh-CN" altLang="en-US" sz="1800" dirty="0">
                <a:latin typeface="楷体_GB2312" pitchFamily="49" charset="-122"/>
                <a:ea typeface="楷体_GB2312" pitchFamily="49" charset="-122"/>
              </a:rPr>
              <a:t>无法正常使用</a:t>
            </a:r>
            <a:endParaRPr lang="en-US" altLang="zh-CN"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未进行兼容性</a:t>
            </a:r>
            <a:r>
              <a:rPr lang="zh-CN" altLang="en-US" sz="1800" dirty="0">
                <a:latin typeface="楷体_GB2312" pitchFamily="49" charset="-122"/>
                <a:ea typeface="楷体_GB2312" pitchFamily="49" charset="-122"/>
              </a:rPr>
              <a:t>测试，只能在少数系统中正常运行</a:t>
            </a:r>
            <a:endParaRPr lang="zh-CN" altLang="en-US" sz="1800" dirty="0">
              <a:latin typeface="楷体_GB2312" pitchFamily="49" charset="-122"/>
              <a:ea typeface="楷体_GB2312" pitchFamily="49" charset="-122"/>
            </a:endParaRPr>
          </a:p>
        </p:txBody>
      </p:sp>
      <p:pic>
        <p:nvPicPr>
          <p:cNvPr id="3" name="图片 2" descr="狮子王游戏"/>
          <p:cNvPicPr>
            <a:picLocks noChangeAspect="1"/>
          </p:cNvPicPr>
          <p:nvPr/>
        </p:nvPicPr>
        <p:blipFill>
          <a:blip r:embed="rId1"/>
          <a:stretch>
            <a:fillRect/>
          </a:stretch>
        </p:blipFill>
        <p:spPr>
          <a:xfrm>
            <a:off x="6169025" y="659130"/>
            <a:ext cx="2813685" cy="39243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526258" y="229134"/>
            <a:ext cx="5829300" cy="627627"/>
          </a:xfrm>
        </p:spPr>
        <p:txBody>
          <a:bodyPr>
            <a:normAutofit/>
          </a:bodyPr>
          <a:lstStyle/>
          <a:p>
            <a:r>
              <a:rPr lang="en-US" altLang="zh-CN" dirty="0">
                <a:latin typeface="微软雅黑" panose="020B0503020204020204" pitchFamily="34" charset="-122"/>
                <a:ea typeface="微软雅黑" panose="020B0503020204020204" pitchFamily="34" charset="-122"/>
              </a:rPr>
              <a:t>Pentium FDIV bug</a:t>
            </a:r>
            <a:endParaRPr lang="en-US" altLang="zh-CN"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149860" y="890905"/>
            <a:ext cx="7340600" cy="168084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04495" y="2847975"/>
            <a:ext cx="2635250" cy="55245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3405505" y="2828925"/>
            <a:ext cx="2647950" cy="571500"/>
          </a:xfrm>
          <a:prstGeom prst="rect">
            <a:avLst/>
          </a:prstGeom>
        </p:spPr>
      </p:pic>
      <p:sp>
        <p:nvSpPr>
          <p:cNvPr id="20483" name="Content Placeholder 2"/>
          <p:cNvSpPr>
            <a:spLocks noGrp="1"/>
          </p:cNvSpPr>
          <p:nvPr>
            <p:ph idx="4294967295"/>
            <p:custDataLst>
              <p:tags r:id="rId7"/>
            </p:custDataLst>
          </p:nvPr>
        </p:nvSpPr>
        <p:spPr>
          <a:xfrm>
            <a:off x="149860" y="3523615"/>
            <a:ext cx="5662295" cy="1548130"/>
          </a:xfrm>
        </p:spPr>
        <p:txBody>
          <a:bodyPr>
            <a:normAutofit/>
          </a:bodyPr>
          <a:p>
            <a:pPr>
              <a:lnSpc>
                <a:spcPct val="150000"/>
              </a:lnSpc>
            </a:pPr>
            <a:r>
              <a:rPr lang="zh-CN" altLang="en-US" sz="1800" dirty="0">
                <a:latin typeface="楷体_GB2312" pitchFamily="49" charset="-122"/>
                <a:ea typeface="楷体_GB2312" pitchFamily="49" charset="-122"/>
              </a:rPr>
              <a:t>Intel公司召回CPU，承受4亿美元损失</a:t>
            </a:r>
            <a:endParaRPr lang="zh-CN" altLang="en-US"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该事件促进了形式化验证技术在硬件领域的</a:t>
            </a:r>
            <a:r>
              <a:rPr lang="zh-CN" altLang="en-US" sz="1800" dirty="0">
                <a:latin typeface="楷体_GB2312" pitchFamily="49" charset="-122"/>
                <a:ea typeface="楷体_GB2312" pitchFamily="49" charset="-122"/>
              </a:rPr>
              <a:t>应用</a:t>
            </a:r>
            <a:endParaRPr lang="zh-CN" altLang="en-US" sz="1800" dirty="0">
              <a:latin typeface="楷体_GB2312" pitchFamily="49" charset="-122"/>
              <a:ea typeface="楷体_GB2312" pitchFamily="49" charset="-122"/>
            </a:endParaRPr>
          </a:p>
        </p:txBody>
      </p:sp>
      <p:pic>
        <p:nvPicPr>
          <p:cNvPr id="2" name="图片 1"/>
          <p:cNvPicPr>
            <a:picLocks noChangeAspect="1"/>
          </p:cNvPicPr>
          <p:nvPr>
            <p:custDataLst>
              <p:tags r:id="rId8"/>
            </p:custDataLst>
          </p:nvPr>
        </p:nvPicPr>
        <p:blipFill>
          <a:blip r:embed="rId9"/>
          <a:stretch>
            <a:fillRect/>
          </a:stretch>
        </p:blipFill>
        <p:spPr>
          <a:xfrm>
            <a:off x="6053455" y="2931795"/>
            <a:ext cx="1219835" cy="38290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a:sym typeface="+mn-ea"/>
              </a:rPr>
              <a:t>波音</a:t>
            </a:r>
            <a:r>
              <a:rPr lang="en-US" altLang="zh-CN">
                <a:sym typeface="+mn-ea"/>
              </a:rPr>
              <a:t>737MAX8</a:t>
            </a:r>
            <a:r>
              <a:rPr>
                <a:sym typeface="+mn-ea"/>
              </a:rPr>
              <a:t>坠机</a:t>
            </a:r>
            <a:r>
              <a:rPr>
                <a:sym typeface="+mn-ea"/>
              </a:rPr>
              <a:t>事件</a:t>
            </a:r>
            <a:endParaRPr>
              <a:sym typeface="+mn-ea"/>
            </a:endParaRPr>
          </a:p>
        </p:txBody>
      </p:sp>
      <p:sp>
        <p:nvSpPr>
          <p:cNvPr id="20483" name="Content Placeholder 2"/>
          <p:cNvSpPr>
            <a:spLocks noGrp="1"/>
          </p:cNvSpPr>
          <p:nvPr>
            <p:ph idx="4294967295"/>
          </p:nvPr>
        </p:nvSpPr>
        <p:spPr>
          <a:xfrm>
            <a:off x="198755" y="1258570"/>
            <a:ext cx="4557395" cy="3854450"/>
          </a:xfrm>
        </p:spPr>
        <p:txBody>
          <a:bodyPr>
            <a:normAutofit lnSpcReduction="10000"/>
          </a:bodyPr>
          <a:lstStyle/>
          <a:p>
            <a:pPr>
              <a:lnSpc>
                <a:spcPct val="150000"/>
              </a:lnSpc>
            </a:pPr>
            <a:r>
              <a:rPr lang="en-US" altLang="zh-CN" sz="1800" dirty="0">
                <a:latin typeface="楷体_GB2312" pitchFamily="49" charset="-122"/>
                <a:ea typeface="楷体_GB2312" pitchFamily="49" charset="-122"/>
              </a:rPr>
              <a:t>2019年3月埃塞俄比亚航空一架波音737 MAX 8型飞机在起飞阶段坠毁</a:t>
            </a:r>
            <a:endParaRPr lang="en-US" altLang="zh-CN" sz="1800" dirty="0">
              <a:latin typeface="楷体_GB2312" pitchFamily="49" charset="-122"/>
              <a:ea typeface="楷体_GB2312" pitchFamily="49" charset="-122"/>
            </a:endParaRPr>
          </a:p>
          <a:p>
            <a:pPr>
              <a:lnSpc>
                <a:spcPct val="150000"/>
              </a:lnSpc>
            </a:pPr>
            <a:r>
              <a:rPr lang="en-US" altLang="zh-CN" sz="1800" dirty="0">
                <a:latin typeface="楷体_GB2312" pitchFamily="49" charset="-122"/>
                <a:ea typeface="楷体_GB2312" pitchFamily="49" charset="-122"/>
              </a:rPr>
              <a:t>2018年10月</a:t>
            </a:r>
            <a:r>
              <a:rPr lang="zh-CN" altLang="en-US" sz="1800" dirty="0">
                <a:latin typeface="楷体_GB2312" pitchFamily="49" charset="-122"/>
                <a:ea typeface="楷体_GB2312" pitchFamily="49" charset="-122"/>
              </a:rPr>
              <a:t>，</a:t>
            </a:r>
            <a:r>
              <a:rPr lang="en-US" altLang="zh-CN" sz="1800" dirty="0">
                <a:latin typeface="楷体_GB2312" pitchFamily="49" charset="-122"/>
                <a:ea typeface="楷体_GB2312" pitchFamily="49" charset="-122"/>
              </a:rPr>
              <a:t>印度尼西亚狮子航空737 MAX 8</a:t>
            </a:r>
            <a:r>
              <a:rPr lang="zh-CN" altLang="en-US" sz="1800" dirty="0">
                <a:latin typeface="楷体_GB2312" pitchFamily="49" charset="-122"/>
                <a:ea typeface="楷体_GB2312" pitchFamily="49" charset="-122"/>
              </a:rPr>
              <a:t>型</a:t>
            </a:r>
            <a:r>
              <a:rPr lang="zh-CN" altLang="en-US" sz="1800" dirty="0">
                <a:latin typeface="楷体_GB2312" pitchFamily="49" charset="-122"/>
                <a:ea typeface="楷体_GB2312" pitchFamily="49" charset="-122"/>
              </a:rPr>
              <a:t>飞机起飞</a:t>
            </a:r>
            <a:r>
              <a:rPr lang="en-US" altLang="zh-CN" sz="1800" dirty="0">
                <a:latin typeface="楷体_GB2312" pitchFamily="49" charset="-122"/>
                <a:ea typeface="楷体_GB2312" pitchFamily="49" charset="-122"/>
              </a:rPr>
              <a:t>13</a:t>
            </a:r>
            <a:r>
              <a:rPr lang="zh-CN" altLang="en-US" sz="1800" dirty="0">
                <a:latin typeface="楷体_GB2312" pitchFamily="49" charset="-122"/>
                <a:ea typeface="楷体_GB2312" pitchFamily="49" charset="-122"/>
              </a:rPr>
              <a:t>分钟后</a:t>
            </a:r>
            <a:r>
              <a:rPr lang="zh-CN" altLang="en-US" sz="1800" dirty="0">
                <a:latin typeface="楷体_GB2312" pitchFamily="49" charset="-122"/>
                <a:ea typeface="楷体_GB2312" pitchFamily="49" charset="-122"/>
              </a:rPr>
              <a:t>坠毁</a:t>
            </a:r>
            <a:endParaRPr lang="zh-CN" altLang="en-US"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事故源自机动特性增强系统</a:t>
            </a:r>
            <a:endParaRPr lang="zh-CN" altLang="en-US"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迎角检测器故障给出错误读数，飞机的控制系统自动启动了</a:t>
            </a:r>
            <a:r>
              <a:rPr lang="zh-CN" altLang="en-US" sz="1800" dirty="0">
                <a:latin typeface="楷体_GB2312" pitchFamily="49" charset="-122"/>
                <a:ea typeface="楷体_GB2312" pitchFamily="49" charset="-122"/>
                <a:sym typeface="+mn-ea"/>
              </a:rPr>
              <a:t>机动特性增强系统且其优先级大于飞行员，导致飞行员难以恢复飞机</a:t>
            </a:r>
            <a:r>
              <a:rPr lang="zh-CN" altLang="en-US" sz="1800" dirty="0">
                <a:latin typeface="楷体_GB2312" pitchFamily="49" charset="-122"/>
                <a:ea typeface="楷体_GB2312" pitchFamily="49" charset="-122"/>
                <a:sym typeface="+mn-ea"/>
              </a:rPr>
              <a:t>姿态</a:t>
            </a:r>
            <a:endParaRPr lang="zh-CN" altLang="en-US" sz="1800" dirty="0">
              <a:latin typeface="楷体_GB2312" pitchFamily="49" charset="-122"/>
              <a:ea typeface="楷体_GB2312" pitchFamily="49"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4905375" y="1304925"/>
            <a:ext cx="4139565" cy="27514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阿丽亚娜</a:t>
            </a:r>
            <a:r>
              <a:rPr lang="en-US" altLang="zh-CN" dirty="0">
                <a:latin typeface="微软雅黑" panose="020B0503020204020204" pitchFamily="34" charset="-122"/>
                <a:ea typeface="微软雅黑" panose="020B0503020204020204" pitchFamily="34" charset="-122"/>
              </a:rPr>
              <a:t>5</a:t>
            </a:r>
            <a:r>
              <a:rPr dirty="0">
                <a:latin typeface="微软雅黑" panose="020B0503020204020204" pitchFamily="34" charset="-122"/>
                <a:ea typeface="微软雅黑" panose="020B0503020204020204" pitchFamily="34" charset="-122"/>
              </a:rPr>
              <a:t>型运载火箭</a:t>
            </a:r>
            <a:r>
              <a:rPr dirty="0">
                <a:latin typeface="微软雅黑" panose="020B0503020204020204" pitchFamily="34" charset="-122"/>
                <a:ea typeface="微软雅黑" panose="020B0503020204020204" pitchFamily="34" charset="-122"/>
              </a:rPr>
              <a:t>事故</a:t>
            </a:r>
            <a:endParaRPr dirty="0">
              <a:latin typeface="微软雅黑" panose="020B0503020204020204" pitchFamily="34" charset="-122"/>
              <a:ea typeface="微软雅黑" panose="020B0503020204020204" pitchFamily="34" charset="-122"/>
            </a:endParaRPr>
          </a:p>
        </p:txBody>
      </p:sp>
      <p:sp>
        <p:nvSpPr>
          <p:cNvPr id="20483" name="Content Placeholder 2"/>
          <p:cNvSpPr>
            <a:spLocks noGrp="1"/>
          </p:cNvSpPr>
          <p:nvPr>
            <p:ph idx="4294967295"/>
          </p:nvPr>
        </p:nvSpPr>
        <p:spPr>
          <a:xfrm>
            <a:off x="198755" y="1258570"/>
            <a:ext cx="5420995" cy="2797810"/>
          </a:xfrm>
        </p:spPr>
        <p:txBody>
          <a:bodyPr>
            <a:normAutofit/>
          </a:bodyPr>
          <a:lstStyle/>
          <a:p>
            <a:pPr>
              <a:lnSpc>
                <a:spcPct val="150000"/>
              </a:lnSpc>
            </a:pPr>
            <a:r>
              <a:rPr lang="en-US" altLang="zh-CN" sz="1800" dirty="0">
                <a:latin typeface="楷体_GB2312" pitchFamily="49" charset="-122"/>
                <a:ea typeface="楷体_GB2312" pitchFamily="49" charset="-122"/>
              </a:rPr>
              <a:t>1996</a:t>
            </a:r>
            <a:r>
              <a:rPr lang="zh-CN" altLang="en-US" sz="1800" dirty="0">
                <a:latin typeface="楷体_GB2312" pitchFamily="49" charset="-122"/>
                <a:ea typeface="楷体_GB2312" pitchFamily="49" charset="-122"/>
              </a:rPr>
              <a:t>年</a:t>
            </a:r>
            <a:r>
              <a:rPr lang="en-US" altLang="zh-CN" sz="1800" dirty="0">
                <a:latin typeface="楷体_GB2312" pitchFamily="49" charset="-122"/>
                <a:ea typeface="楷体_GB2312" pitchFamily="49" charset="-122"/>
              </a:rPr>
              <a:t>6</a:t>
            </a:r>
            <a:r>
              <a:rPr lang="zh-CN" altLang="en-US" sz="1800" dirty="0">
                <a:latin typeface="楷体_GB2312" pitchFamily="49" charset="-122"/>
                <a:ea typeface="楷体_GB2312" pitchFamily="49" charset="-122"/>
              </a:rPr>
              <a:t>月的首飞失败，火箭在发射后</a:t>
            </a:r>
            <a:r>
              <a:rPr lang="en-US" altLang="zh-CN" sz="1800" dirty="0">
                <a:latin typeface="楷体_GB2312" pitchFamily="49" charset="-122"/>
                <a:ea typeface="楷体_GB2312" pitchFamily="49" charset="-122"/>
              </a:rPr>
              <a:t>37</a:t>
            </a:r>
            <a:r>
              <a:rPr lang="zh-CN" altLang="en-US" sz="1800" dirty="0">
                <a:latin typeface="楷体_GB2312" pitchFamily="49" charset="-122"/>
                <a:ea typeface="楷体_GB2312" pitchFamily="49" charset="-122"/>
              </a:rPr>
              <a:t>秒</a:t>
            </a:r>
            <a:r>
              <a:rPr lang="zh-CN" altLang="en-US" sz="1800" dirty="0">
                <a:latin typeface="楷体_GB2312" pitchFamily="49" charset="-122"/>
                <a:ea typeface="楷体_GB2312" pitchFamily="49" charset="-122"/>
              </a:rPr>
              <a:t>自毁</a:t>
            </a:r>
            <a:endParaRPr lang="zh-CN" altLang="en-US"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火箭的水品偏差值存储在一个</a:t>
            </a:r>
            <a:r>
              <a:rPr lang="en-US" altLang="zh-CN" sz="1800" dirty="0">
                <a:latin typeface="楷体_GB2312" pitchFamily="49" charset="-122"/>
                <a:ea typeface="楷体_GB2312" pitchFamily="49" charset="-122"/>
                <a:sym typeface="+mn-ea"/>
              </a:rPr>
              <a:t>16</a:t>
            </a:r>
            <a:r>
              <a:rPr lang="zh-CN" altLang="en-US" sz="1800" dirty="0">
                <a:latin typeface="楷体_GB2312" pitchFamily="49" charset="-122"/>
                <a:ea typeface="楷体_GB2312" pitchFamily="49" charset="-122"/>
                <a:sym typeface="+mn-ea"/>
              </a:rPr>
              <a:t>位有符号整数值中</a:t>
            </a:r>
            <a:endParaRPr lang="zh-CN" altLang="en-US" sz="1800" dirty="0">
              <a:latin typeface="楷体_GB2312" pitchFamily="49" charset="-122"/>
              <a:ea typeface="楷体_GB2312" pitchFamily="49" charset="-122"/>
              <a:sym typeface="+mn-ea"/>
            </a:endParaRPr>
          </a:p>
          <a:p>
            <a:pPr>
              <a:lnSpc>
                <a:spcPct val="150000"/>
              </a:lnSpc>
            </a:pPr>
            <a:r>
              <a:rPr lang="zh-CN" altLang="en-US" sz="1800" dirty="0">
                <a:latin typeface="楷体_GB2312" pitchFamily="49" charset="-122"/>
                <a:ea typeface="楷体_GB2312" pitchFamily="49" charset="-122"/>
                <a:sym typeface="+mn-ea"/>
              </a:rPr>
              <a:t>从</a:t>
            </a:r>
            <a:r>
              <a:rPr lang="en-US" altLang="zh-CN" sz="1800" dirty="0">
                <a:latin typeface="楷体_GB2312" pitchFamily="49" charset="-122"/>
                <a:ea typeface="楷体_GB2312" pitchFamily="49" charset="-122"/>
              </a:rPr>
              <a:t>64</a:t>
            </a:r>
            <a:r>
              <a:rPr lang="zh-CN" altLang="en-US" sz="1800" dirty="0">
                <a:latin typeface="楷体_GB2312" pitchFamily="49" charset="-122"/>
                <a:ea typeface="楷体_GB2312" pitchFamily="49" charset="-122"/>
              </a:rPr>
              <a:t>位浮点值到这个</a:t>
            </a:r>
            <a:r>
              <a:rPr lang="en-US" altLang="zh-CN" sz="1800" dirty="0">
                <a:latin typeface="楷体_GB2312" pitchFamily="49" charset="-122"/>
                <a:ea typeface="楷体_GB2312" pitchFamily="49" charset="-122"/>
              </a:rPr>
              <a:t>16</a:t>
            </a:r>
            <a:r>
              <a:rPr lang="zh-CN" altLang="en-US" sz="1800" dirty="0">
                <a:latin typeface="楷体_GB2312" pitchFamily="49" charset="-122"/>
                <a:ea typeface="楷体_GB2312" pitchFamily="49" charset="-122"/>
              </a:rPr>
              <a:t>位有符号整数值的转换产生了</a:t>
            </a:r>
            <a:r>
              <a:rPr lang="zh-CN" altLang="en-US" sz="1800" dirty="0">
                <a:latin typeface="楷体_GB2312" pitchFamily="49" charset="-122"/>
                <a:ea typeface="楷体_GB2312" pitchFamily="49" charset="-122"/>
              </a:rPr>
              <a:t>溢出</a:t>
            </a:r>
            <a:endParaRPr lang="zh-CN" altLang="en-US" sz="1800" dirty="0">
              <a:latin typeface="楷体_GB2312" pitchFamily="49" charset="-122"/>
              <a:ea typeface="楷体_GB2312" pitchFamily="49" charset="-122"/>
            </a:endParaRPr>
          </a:p>
          <a:p>
            <a:pPr>
              <a:lnSpc>
                <a:spcPct val="150000"/>
              </a:lnSpc>
            </a:pPr>
            <a:endParaRPr lang="zh-CN" altLang="en-US" sz="1800" dirty="0">
              <a:latin typeface="楷体_GB2312" pitchFamily="49" charset="-122"/>
              <a:ea typeface="楷体_GB2312" pitchFamily="49" charset="-122"/>
            </a:endParaRPr>
          </a:p>
        </p:txBody>
      </p:sp>
      <p:pic>
        <p:nvPicPr>
          <p:cNvPr id="2" name="图片 1" descr="火箭"/>
          <p:cNvPicPr>
            <a:picLocks noChangeAspect="1"/>
          </p:cNvPicPr>
          <p:nvPr/>
        </p:nvPicPr>
        <p:blipFill>
          <a:blip r:embed="rId1"/>
          <a:stretch>
            <a:fillRect/>
          </a:stretch>
        </p:blipFill>
        <p:spPr>
          <a:xfrm>
            <a:off x="6120765" y="960755"/>
            <a:ext cx="2880995" cy="35979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Zune</a:t>
            </a:r>
            <a:r>
              <a:rPr dirty="0">
                <a:latin typeface="微软雅黑" panose="020B0503020204020204" pitchFamily="34" charset="-122"/>
                <a:ea typeface="微软雅黑" panose="020B0503020204020204" pitchFamily="34" charset="-122"/>
              </a:rPr>
              <a:t>播放器无法启动</a:t>
            </a:r>
            <a:endParaRPr dirty="0">
              <a:latin typeface="微软雅黑" panose="020B0503020204020204" pitchFamily="34" charset="-122"/>
              <a:ea typeface="微软雅黑" panose="020B0503020204020204" pitchFamily="34" charset="-122"/>
            </a:endParaRPr>
          </a:p>
        </p:txBody>
      </p:sp>
      <p:sp>
        <p:nvSpPr>
          <p:cNvPr id="20483" name="Content Placeholder 2"/>
          <p:cNvSpPr>
            <a:spLocks noGrp="1"/>
          </p:cNvSpPr>
          <p:nvPr>
            <p:ph idx="4294967295"/>
          </p:nvPr>
        </p:nvSpPr>
        <p:spPr>
          <a:xfrm>
            <a:off x="198755" y="1258570"/>
            <a:ext cx="5420995" cy="2797810"/>
          </a:xfrm>
        </p:spPr>
        <p:txBody>
          <a:bodyPr>
            <a:normAutofit/>
          </a:bodyPr>
          <a:lstStyle/>
          <a:p>
            <a:pPr>
              <a:lnSpc>
                <a:spcPct val="150000"/>
              </a:lnSpc>
            </a:pPr>
            <a:r>
              <a:rPr lang="en-US" sz="1800" dirty="0">
                <a:latin typeface="楷体_GB2312" pitchFamily="49" charset="-122"/>
                <a:ea typeface="楷体_GB2312" pitchFamily="49" charset="-122"/>
              </a:rPr>
              <a:t>2008</a:t>
            </a:r>
            <a:r>
              <a:rPr lang="zh-CN" altLang="en-US" sz="1800" dirty="0">
                <a:latin typeface="楷体_GB2312" pitchFamily="49" charset="-122"/>
                <a:ea typeface="楷体_GB2312" pitchFamily="49" charset="-122"/>
              </a:rPr>
              <a:t>年的最后一天，</a:t>
            </a:r>
            <a:r>
              <a:rPr lang="en-US" altLang="zh-CN" sz="1800" dirty="0">
                <a:latin typeface="楷体_GB2312" pitchFamily="49" charset="-122"/>
                <a:ea typeface="楷体_GB2312" pitchFamily="49" charset="-122"/>
              </a:rPr>
              <a:t>Zune</a:t>
            </a:r>
            <a:r>
              <a:rPr lang="zh-CN" altLang="en-US" sz="1800" dirty="0">
                <a:latin typeface="楷体_GB2312" pitchFamily="49" charset="-122"/>
                <a:ea typeface="楷体_GB2312" pitchFamily="49" charset="-122"/>
              </a:rPr>
              <a:t>的用户遇到了软件无法启动的</a:t>
            </a:r>
            <a:r>
              <a:rPr lang="zh-CN" altLang="en-US" sz="1800" dirty="0">
                <a:latin typeface="楷体_GB2312" pitchFamily="49" charset="-122"/>
                <a:ea typeface="楷体_GB2312" pitchFamily="49" charset="-122"/>
              </a:rPr>
              <a:t>问题</a:t>
            </a:r>
            <a:endParaRPr lang="zh-CN" altLang="en-US" sz="1800" dirty="0">
              <a:latin typeface="楷体_GB2312" pitchFamily="49" charset="-122"/>
              <a:ea typeface="楷体_GB2312" pitchFamily="49" charset="-122"/>
            </a:endParaRPr>
          </a:p>
          <a:p>
            <a:pPr>
              <a:lnSpc>
                <a:spcPct val="150000"/>
              </a:lnSpc>
            </a:pPr>
            <a:r>
              <a:rPr lang="en-US" altLang="zh-CN" sz="1800" dirty="0">
                <a:latin typeface="楷体_GB2312" pitchFamily="49" charset="-122"/>
                <a:ea typeface="楷体_GB2312" pitchFamily="49" charset="-122"/>
              </a:rPr>
              <a:t>bug</a:t>
            </a:r>
            <a:r>
              <a:rPr lang="zh-CN" altLang="en-US" sz="1800" dirty="0">
                <a:latin typeface="楷体_GB2312" pitchFamily="49" charset="-122"/>
                <a:ea typeface="楷体_GB2312" pitchFamily="49" charset="-122"/>
              </a:rPr>
              <a:t>来自对闰年和日期的</a:t>
            </a:r>
            <a:r>
              <a:rPr lang="zh-CN" altLang="en-US" sz="1800" dirty="0">
                <a:latin typeface="楷体_GB2312" pitchFamily="49" charset="-122"/>
                <a:ea typeface="楷体_GB2312" pitchFamily="49" charset="-122"/>
              </a:rPr>
              <a:t>处理</a:t>
            </a:r>
            <a:endParaRPr lang="zh-CN" altLang="en-US" sz="1800" dirty="0">
              <a:latin typeface="楷体_GB2312" pitchFamily="49" charset="-122"/>
              <a:ea typeface="楷体_GB2312" pitchFamily="49" charset="-122"/>
            </a:endParaRPr>
          </a:p>
          <a:p>
            <a:pPr>
              <a:lnSpc>
                <a:spcPct val="150000"/>
              </a:lnSpc>
            </a:pPr>
            <a:r>
              <a:rPr lang="zh-CN" altLang="en-US" sz="1800" dirty="0">
                <a:latin typeface="楷体_GB2312" pitchFamily="49" charset="-122"/>
                <a:ea typeface="楷体_GB2312" pitchFamily="49" charset="-122"/>
              </a:rPr>
              <a:t>课堂思考题：这段代码的问题出在</a:t>
            </a:r>
            <a:r>
              <a:rPr lang="zh-CN" altLang="en-US" sz="1800" dirty="0">
                <a:latin typeface="楷体_GB2312" pitchFamily="49" charset="-122"/>
                <a:ea typeface="楷体_GB2312" pitchFamily="49" charset="-122"/>
              </a:rPr>
              <a:t>哪里</a:t>
            </a:r>
            <a:endParaRPr lang="zh-CN" altLang="en-US" sz="1800" dirty="0">
              <a:latin typeface="楷体_GB2312" pitchFamily="49" charset="-122"/>
              <a:ea typeface="楷体_GB2312" pitchFamily="49" charset="-122"/>
            </a:endParaRPr>
          </a:p>
        </p:txBody>
      </p:sp>
      <p:pic>
        <p:nvPicPr>
          <p:cNvPr id="4" name="图片 3"/>
          <p:cNvPicPr>
            <a:picLocks noChangeAspect="1"/>
          </p:cNvPicPr>
          <p:nvPr>
            <p:custDataLst>
              <p:tags r:id="rId1"/>
            </p:custDataLst>
          </p:nvPr>
        </p:nvPicPr>
        <p:blipFill>
          <a:blip r:embed="rId2"/>
          <a:stretch>
            <a:fillRect/>
          </a:stretch>
        </p:blipFill>
        <p:spPr>
          <a:xfrm>
            <a:off x="5727065" y="182880"/>
            <a:ext cx="3315335" cy="120142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727065" y="1835785"/>
            <a:ext cx="2139950" cy="3187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dirty="0">
                <a:latin typeface="微软雅黑" panose="020B0503020204020204" pitchFamily="34" charset="-122"/>
                <a:ea typeface="微软雅黑" panose="020B0503020204020204" pitchFamily="34" charset="-122"/>
                <a:sym typeface="+mn-ea"/>
              </a:rPr>
              <a:t>更多的</a:t>
            </a:r>
            <a:r>
              <a:rPr dirty="0">
                <a:latin typeface="微软雅黑" panose="020B0503020204020204" pitchFamily="34" charset="-122"/>
                <a:ea typeface="微软雅黑" panose="020B0503020204020204" pitchFamily="34" charset="-122"/>
                <a:sym typeface="+mn-ea"/>
              </a:rPr>
              <a:t>例子</a:t>
            </a:r>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8274685" cy="3534410"/>
          </a:xfrm>
        </p:spPr>
        <p:txBody>
          <a:bodyPr>
            <a:normAutofit lnSpcReduction="10000"/>
          </a:bodyPr>
          <a:lstStyle/>
          <a:p>
            <a:pPr>
              <a:lnSpc>
                <a:spcPct val="150000"/>
              </a:lnSpc>
            </a:pPr>
            <a:r>
              <a:rPr sz="1800" dirty="0">
                <a:latin typeface="楷体_GB2312" pitchFamily="49" charset="-122"/>
                <a:ea typeface="楷体_GB2312" pitchFamily="49" charset="-122"/>
              </a:rPr>
              <a:t>放射性治疗仪Therac-25中的软件存在缺陷，导致</a:t>
            </a:r>
            <a:r>
              <a:rPr lang="zh-CN" sz="1800" dirty="0">
                <a:latin typeface="楷体_GB2312" pitchFamily="49" charset="-122"/>
                <a:ea typeface="楷体_GB2312" pitchFamily="49" charset="-122"/>
              </a:rPr>
              <a:t>部分</a:t>
            </a:r>
            <a:r>
              <a:rPr sz="1800" dirty="0">
                <a:latin typeface="楷体_GB2312" pitchFamily="49" charset="-122"/>
                <a:ea typeface="楷体_GB2312" pitchFamily="49" charset="-122"/>
              </a:rPr>
              <a:t>癌症病人受到非常严重的过量放射性治疗，4人因此死亡</a:t>
            </a:r>
            <a:endParaRPr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某国某型</a:t>
            </a:r>
            <a:r>
              <a:rPr sz="1800" dirty="0">
                <a:latin typeface="楷体_GB2312" pitchFamily="49" charset="-122"/>
                <a:ea typeface="楷体_GB2312" pitchFamily="49" charset="-122"/>
              </a:rPr>
              <a:t>导弹防御系统的时钟累计运行超过14小时后，跟踪系统就不准确</a:t>
            </a:r>
            <a:r>
              <a:rPr lang="zh-CN" sz="1800" dirty="0">
                <a:latin typeface="楷体_GB2312" pitchFamily="49" charset="-122"/>
                <a:ea typeface="楷体_GB2312" pitchFamily="49" charset="-122"/>
              </a:rPr>
              <a:t>，</a:t>
            </a:r>
            <a:r>
              <a:rPr sz="1800" dirty="0">
                <a:latin typeface="楷体_GB2312" pitchFamily="49" charset="-122"/>
                <a:ea typeface="楷体_GB2312" pitchFamily="49" charset="-122"/>
              </a:rPr>
              <a:t>从而导致拦截导弹的失败</a:t>
            </a:r>
            <a:r>
              <a:rPr lang="zh-CN" sz="1800" dirty="0">
                <a:latin typeface="楷体_GB2312" pitchFamily="49" charset="-122"/>
                <a:ea typeface="楷体_GB2312" pitchFamily="49" charset="-122"/>
              </a:rPr>
              <a:t>并造成人员伤亡</a:t>
            </a:r>
            <a:endParaRPr sz="1800" dirty="0">
              <a:latin typeface="楷体_GB2312" pitchFamily="49" charset="-122"/>
              <a:ea typeface="楷体_GB2312" pitchFamily="49" charset="-122"/>
            </a:endParaRPr>
          </a:p>
          <a:p>
            <a:pPr>
              <a:lnSpc>
                <a:spcPct val="150000"/>
              </a:lnSpc>
            </a:pPr>
            <a:r>
              <a:rPr sz="1800" dirty="0">
                <a:latin typeface="楷体_GB2312" pitchFamily="49" charset="-122"/>
                <a:ea typeface="楷体_GB2312" pitchFamily="49" charset="-122"/>
              </a:rPr>
              <a:t> ……</a:t>
            </a:r>
            <a:endParaRPr sz="1800" dirty="0">
              <a:latin typeface="楷体_GB2312" pitchFamily="49" charset="-122"/>
              <a:ea typeface="楷体_GB2312"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zh-CN" altLang="en-US" sz="4800" b="1" dirty="0">
                <a:solidFill>
                  <a:schemeClr val="accent2">
                    <a:lumMod val="75000"/>
                  </a:schemeClr>
                </a:solidFill>
              </a:rPr>
              <a:t>为什么要进行</a:t>
            </a:r>
            <a:r>
              <a:rPr lang="zh-CN" altLang="en-US" sz="4800" b="1" dirty="0">
                <a:solidFill>
                  <a:schemeClr val="accent2">
                    <a:lumMod val="75000"/>
                  </a:schemeClr>
                </a:solidFill>
                <a:sym typeface="+mn-ea"/>
              </a:rPr>
              <a:t>软件测试？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en-US" altLang="zh-CN" dirty="0" err="1">
                <a:sym typeface="+mn-ea"/>
              </a:rPr>
              <a:t>为什么要进行软件测试</a:t>
            </a:r>
            <a:r>
              <a:rPr lang="en-US" altLang="zh-CN">
                <a:sym typeface="+mn-ea"/>
              </a:rPr>
              <a:t>?</a:t>
            </a:r>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8274685" cy="3534410"/>
          </a:xfrm>
        </p:spPr>
        <p:txBody>
          <a:bodyPr>
            <a:normAutofit lnSpcReduction="10000"/>
          </a:bodyPr>
          <a:lstStyle/>
          <a:p>
            <a:pPr>
              <a:lnSpc>
                <a:spcPct val="150000"/>
              </a:lnSpc>
            </a:pPr>
            <a:r>
              <a:rPr lang="zh-CN" sz="1800" dirty="0">
                <a:latin typeface="楷体_GB2312" pitchFamily="49" charset="-122"/>
                <a:ea typeface="楷体_GB2312" pitchFamily="49" charset="-122"/>
              </a:rPr>
              <a:t>为了保证软件</a:t>
            </a:r>
            <a:r>
              <a:rPr lang="zh-CN" sz="1800" dirty="0">
                <a:latin typeface="楷体_GB2312" pitchFamily="49" charset="-122"/>
                <a:ea typeface="楷体_GB2312" pitchFamily="49" charset="-122"/>
              </a:rPr>
              <a:t>质量</a:t>
            </a:r>
            <a:endParaRPr lang="zh-CN" sz="1800" dirty="0">
              <a:latin typeface="楷体_GB2312" pitchFamily="49" charset="-122"/>
              <a:ea typeface="楷体_GB2312"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en-US" altLang="zh-CN" dirty="0" err="1">
                <a:sym typeface="+mn-ea"/>
              </a:rPr>
              <a:t>为什么要进行软件测试</a:t>
            </a:r>
            <a:r>
              <a:rPr lang="en-US" altLang="zh-CN">
                <a:sym typeface="+mn-ea"/>
              </a:rPr>
              <a:t>?</a:t>
            </a:r>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8274685" cy="3534410"/>
          </a:xfrm>
        </p:spPr>
        <p:txBody>
          <a:bodyPr>
            <a:normAutofit lnSpcReduction="10000"/>
          </a:bodyPr>
          <a:lstStyle/>
          <a:p>
            <a:pPr>
              <a:lnSpc>
                <a:spcPct val="150000"/>
              </a:lnSpc>
            </a:pPr>
            <a:r>
              <a:rPr lang="zh-CN" sz="1800" dirty="0">
                <a:latin typeface="楷体_GB2312" pitchFamily="49" charset="-122"/>
                <a:ea typeface="楷体_GB2312" pitchFamily="49" charset="-122"/>
              </a:rPr>
              <a:t>软件总存在缺陷。通过测试发现软件缺陷并评估软件</a:t>
            </a:r>
            <a:r>
              <a:rPr lang="zh-CN" sz="1800" dirty="0">
                <a:latin typeface="楷体_GB2312" pitchFamily="49" charset="-122"/>
                <a:ea typeface="楷体_GB2312" pitchFamily="49" charset="-122"/>
              </a:rPr>
              <a:t>质量 </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软件测试在产品开发中</a:t>
            </a:r>
            <a:r>
              <a:rPr lang="zh-CN" sz="1800" dirty="0">
                <a:latin typeface="楷体_GB2312" pitchFamily="49" charset="-122"/>
                <a:ea typeface="楷体_GB2312" pitchFamily="49" charset="-122"/>
              </a:rPr>
              <a:t>有着重要的位置</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测试投入的成本可以预防缺陷造成的</a:t>
            </a:r>
            <a:r>
              <a:rPr lang="zh-CN" sz="1800" dirty="0">
                <a:latin typeface="楷体_GB2312" pitchFamily="49" charset="-122"/>
                <a:ea typeface="楷体_GB2312" pitchFamily="49" charset="-122"/>
              </a:rPr>
              <a:t>损失</a:t>
            </a:r>
            <a:endParaRPr lang="zh-CN" sz="1800" dirty="0">
              <a:latin typeface="楷体_GB2312" pitchFamily="49" charset="-122"/>
              <a:ea typeface="楷体_GB2312" pitchFamily="49" charset="-122"/>
            </a:endParaRPr>
          </a:p>
        </p:txBody>
      </p:sp>
      <p:pic>
        <p:nvPicPr>
          <p:cNvPr id="1026" name="Picture 2" descr="查看源图像"/>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4126230" y="2838450"/>
            <a:ext cx="4055745" cy="2207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en-US" altLang="zh-CN" sz="4800" b="1" dirty="0">
                <a:solidFill>
                  <a:schemeClr val="accent2">
                    <a:lumMod val="75000"/>
                  </a:schemeClr>
                </a:solidFill>
              </a:rPr>
              <a:t>1.3</a:t>
            </a:r>
            <a:r>
              <a:rPr lang="zh-CN" altLang="en-US" sz="4800" b="1" dirty="0">
                <a:solidFill>
                  <a:schemeClr val="accent2">
                    <a:lumMod val="75000"/>
                  </a:schemeClr>
                </a:solidFill>
              </a:rPr>
              <a:t> 什么是</a:t>
            </a:r>
            <a:r>
              <a:rPr lang="zh-CN" altLang="en-US" sz="4800" b="1" dirty="0">
                <a:solidFill>
                  <a:schemeClr val="accent2">
                    <a:lumMod val="75000"/>
                  </a:schemeClr>
                </a:solidFill>
                <a:sym typeface="+mn-ea"/>
              </a:rPr>
              <a:t>软件测试？</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en-US" sz="2400" dirty="0">
                <a:latin typeface="微软雅黑" panose="020B0503020204020204" pitchFamily="34" charset="-122"/>
                <a:ea typeface="微软雅黑" panose="020B0503020204020204" pitchFamily="34" charset="-122"/>
              </a:rPr>
              <a:t>课程</a:t>
            </a:r>
            <a:r>
              <a:rPr kumimoji="1" lang="zh-CN" altLang="en-US" sz="2400" dirty="0">
                <a:latin typeface="微软雅黑" panose="020B0503020204020204" pitchFamily="34" charset="-122"/>
                <a:ea typeface="微软雅黑" panose="020B0503020204020204" pitchFamily="34" charset="-122"/>
              </a:rPr>
              <a:t>大纲</a:t>
            </a:r>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739140" y="1129665"/>
            <a:ext cx="6584315" cy="3202305"/>
          </a:xfrm>
          <a:prstGeom prst="rect">
            <a:avLst/>
          </a:prstGeom>
        </p:spPr>
      </p:pic>
    </p:spTree>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dirty="0" err="1">
                <a:sym typeface="+mn-ea"/>
              </a:rPr>
              <a:t>测试不等于</a:t>
            </a:r>
            <a:r>
              <a:rPr dirty="0" err="1">
                <a:sym typeface="+mn-ea"/>
              </a:rPr>
              <a:t>调试</a:t>
            </a:r>
            <a:endParaRPr dirty="0" err="1">
              <a:sym typeface="+mn-ea"/>
            </a:endParaRPr>
          </a:p>
        </p:txBody>
      </p:sp>
      <p:pic>
        <p:nvPicPr>
          <p:cNvPr id="2" name="内容占位符 1"/>
          <p:cNvPicPr>
            <a:picLocks noChangeAspect="1"/>
          </p:cNvPicPr>
          <p:nvPr>
            <p:ph idx="4294967295"/>
          </p:nvPr>
        </p:nvPicPr>
        <p:blipFill>
          <a:blip r:embed="rId1"/>
          <a:stretch>
            <a:fillRect/>
          </a:stretch>
        </p:blipFill>
        <p:spPr>
          <a:xfrm>
            <a:off x="1306830" y="868680"/>
            <a:ext cx="5510530" cy="39243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8274685" cy="3534410"/>
          </a:xfrm>
        </p:spPr>
        <p:txBody>
          <a:bodyPr>
            <a:normAutofit lnSpcReduction="10000"/>
          </a:bodyPr>
          <a:lstStyle/>
          <a:p>
            <a:pPr>
              <a:lnSpc>
                <a:spcPct val="150000"/>
              </a:lnSpc>
            </a:pPr>
            <a:r>
              <a:rPr kumimoji="1" lang="zh-CN" altLang="en-US" sz="1800" dirty="0">
                <a:solidFill>
                  <a:srgbClr val="0070C0"/>
                </a:solidFill>
                <a:latin typeface="微软雅黑" panose="020B0503020204020204" pitchFamily="34" charset="-122"/>
                <a:ea typeface="微软雅黑" panose="020B0503020204020204" pitchFamily="34" charset="-122"/>
                <a:sym typeface="+mn-ea"/>
              </a:rPr>
              <a:t>软件测试</a:t>
            </a:r>
            <a:r>
              <a:rPr kumimoji="1" lang="en-US" altLang="zh-CN" sz="1800" dirty="0">
                <a:solidFill>
                  <a:srgbClr val="0070C0"/>
                </a:solidFill>
                <a:latin typeface="微软雅黑" panose="020B0503020204020204" pitchFamily="34" charset="-122"/>
                <a:ea typeface="微软雅黑" panose="020B0503020204020204" pitchFamily="34" charset="-122"/>
                <a:sym typeface="+mn-ea"/>
              </a:rPr>
              <a:t> </a:t>
            </a:r>
            <a:r>
              <a:rPr kumimoji="1" lang="zh-CN" altLang="en-US" sz="1800" dirty="0">
                <a:solidFill>
                  <a:srgbClr val="0070C0"/>
                </a:solidFill>
                <a:latin typeface="Arial" panose="020B0604020202020204" pitchFamily="34" charset="0"/>
                <a:ea typeface="微软雅黑" panose="020B0503020204020204" pitchFamily="34" charset="-122"/>
                <a:cs typeface="Arial" panose="020B0604020202020204" pitchFamily="34" charset="0"/>
                <a:sym typeface="+mn-ea"/>
              </a:rPr>
              <a:t>≠</a:t>
            </a:r>
            <a:r>
              <a:rPr kumimoji="1" lang="zh-CN" altLang="en-US" sz="1800" dirty="0">
                <a:solidFill>
                  <a:srgbClr val="0070C0"/>
                </a:solidFill>
                <a:latin typeface="微软雅黑" panose="020B0503020204020204" pitchFamily="34" charset="-122"/>
                <a:ea typeface="微软雅黑" panose="020B0503020204020204" pitchFamily="34" charset="-122"/>
                <a:sym typeface="+mn-ea"/>
              </a:rPr>
              <a:t> 程序测试</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软件不只是可执行的程序，“需求、设计和代码”都属于软件的组成部分</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对“需求、设计和代码”评审属于静态测试</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对程序的测试属于“动态测试”</a:t>
            </a:r>
            <a:endParaRPr lang="zh-CN" sz="1800" dirty="0">
              <a:latin typeface="楷体_GB2312" pitchFamily="49" charset="-122"/>
              <a:ea typeface="楷体_GB2312" pitchFamily="49" charset="-122"/>
            </a:endParaRPr>
          </a:p>
          <a:p>
            <a:pPr>
              <a:lnSpc>
                <a:spcPct val="150000"/>
              </a:lnSpc>
            </a:pPr>
            <a:endParaRPr lang="zh-CN" sz="1800" dirty="0">
              <a:latin typeface="楷体_GB2312" pitchFamily="49" charset="-122"/>
              <a:ea typeface="楷体_GB2312"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dirty="0">
                <a:latin typeface="微软雅黑" panose="020B0503020204020204" pitchFamily="34" charset="-122"/>
                <a:ea typeface="微软雅黑" panose="020B0503020204020204" pitchFamily="34" charset="-122"/>
                <a:sym typeface="+mn-ea"/>
              </a:rPr>
              <a:t>不同</a:t>
            </a:r>
            <a:r>
              <a:rPr dirty="0">
                <a:latin typeface="微软雅黑" panose="020B0503020204020204" pitchFamily="34" charset="-122"/>
                <a:ea typeface="微软雅黑" panose="020B0503020204020204" pitchFamily="34" charset="-122"/>
                <a:sym typeface="+mn-ea"/>
              </a:rPr>
              <a:t>阶段</a:t>
            </a:r>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8274685" cy="3534410"/>
          </a:xfrm>
        </p:spPr>
        <p:txBody>
          <a:bodyPr>
            <a:normAutofit lnSpcReduction="10000"/>
          </a:bodyPr>
          <a:lstStyle/>
          <a:p>
            <a:pPr>
              <a:lnSpc>
                <a:spcPct val="150000"/>
              </a:lnSpc>
            </a:pPr>
            <a:r>
              <a:rPr lang="zh-CN" sz="1800" dirty="0">
                <a:latin typeface="楷体_GB2312" pitchFamily="49" charset="-122"/>
                <a:ea typeface="楷体_GB2312" pitchFamily="49" charset="-122"/>
              </a:rPr>
              <a:t>初级阶段（1957～1971）测试通常被认为是对产品进行事后检验 ，缺乏有效的测试方法</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发展阶段（1972～1982），1972年第一次关于软件测试的正式会议，促进了软件测试的发展  </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成熟阶段（1983到现在），国际标准Std 829-1983 ，形成一门独立的学科和专业，成为软件工程学科中的一个重要组成部分 </a:t>
            </a:r>
            <a:endParaRPr lang="zh-CN" sz="1800" dirty="0">
              <a:latin typeface="楷体_GB2312" pitchFamily="49" charset="-122"/>
              <a:ea typeface="楷体_GB2312"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853542" y="1978373"/>
            <a:ext cx="7436916"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正反两方面的争辩</a:t>
            </a:r>
            <a:endParaRPr lang="en-US"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a:sym typeface="+mn-ea"/>
              </a:rPr>
              <a:t>软件测试的正向思维</a:t>
            </a:r>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7096760" cy="3534410"/>
          </a:xfrm>
        </p:spPr>
        <p:txBody>
          <a:bodyPr>
            <a:normAutofit fontScale="90000"/>
          </a:bodyPr>
          <a:lstStyle/>
          <a:p>
            <a:pPr>
              <a:lnSpc>
                <a:spcPct val="150000"/>
              </a:lnSpc>
            </a:pPr>
            <a:r>
              <a:rPr lang="zh-CN" sz="1800" dirty="0">
                <a:latin typeface="楷体_GB2312" pitchFamily="49" charset="-122"/>
                <a:ea typeface="楷体_GB2312" pitchFamily="49" charset="-122"/>
              </a:rPr>
              <a:t>Bill Hetzel博士</a:t>
            </a:r>
            <a:endParaRPr lang="zh-CN" sz="1800" dirty="0">
              <a:latin typeface="楷体_GB2312" pitchFamily="49" charset="-122"/>
              <a:ea typeface="楷体_GB2312" pitchFamily="49" charset="-122"/>
            </a:endParaRPr>
          </a:p>
          <a:p>
            <a:pPr>
              <a:lnSpc>
                <a:spcPct val="150000"/>
              </a:lnSpc>
            </a:pPr>
            <a:r>
              <a:rPr lang="en-US" altLang="zh-CN" sz="1800" dirty="0">
                <a:latin typeface="楷体_GB2312" pitchFamily="49" charset="-122"/>
                <a:ea typeface="楷体_GB2312" pitchFamily="49" charset="-122"/>
              </a:rPr>
              <a:t>1972</a:t>
            </a:r>
            <a:r>
              <a:rPr lang="zh-CN" altLang="en-US" sz="1800" dirty="0">
                <a:latin typeface="楷体_GB2312" pitchFamily="49" charset="-122"/>
                <a:ea typeface="楷体_GB2312" pitchFamily="49" charset="-122"/>
              </a:rPr>
              <a:t>年组织了第一次关于软件测试的</a:t>
            </a:r>
            <a:r>
              <a:rPr lang="zh-CN" sz="1800" dirty="0">
                <a:latin typeface="楷体_GB2312" pitchFamily="49" charset="-122"/>
                <a:ea typeface="楷体_GB2312" pitchFamily="49" charset="-122"/>
              </a:rPr>
              <a:t>正式会议</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1973年：软件测试就是为程序或系统能够按预期设想运行而建立信心的过程。</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1983年：软件测试就是一系列活动，这些活动是为了评估一个程序或系统的特性或能力，</a:t>
            </a:r>
            <a:r>
              <a:rPr lang="zh-CN" sz="1800" dirty="0">
                <a:latin typeface="楷体_GB2312" pitchFamily="49" charset="-122"/>
                <a:ea typeface="楷体_GB2312" pitchFamily="49" charset="-122"/>
              </a:rPr>
              <a:t>并确定是否达到预期的结果</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测试是为了软件的</a:t>
            </a:r>
            <a:r>
              <a:rPr lang="zh-CN" sz="1800" dirty="0">
                <a:latin typeface="楷体_GB2312" pitchFamily="49" charset="-122"/>
                <a:ea typeface="楷体_GB2312" pitchFamily="49" charset="-122"/>
              </a:rPr>
              <a:t>正确性，测试的目的是验证软件是否符合事先定义的要求，测试活动以预期的结果为依据 </a:t>
            </a:r>
            <a:endParaRPr lang="zh-CN" sz="1800" dirty="0">
              <a:latin typeface="楷体_GB2312" pitchFamily="49" charset="-122"/>
              <a:ea typeface="楷体_GB2312" pitchFamily="49" charset="-122"/>
            </a:endParaRPr>
          </a:p>
        </p:txBody>
      </p:sp>
      <p:pic>
        <p:nvPicPr>
          <p:cNvPr id="28676" name="Picture 2" descr="http://t0.gstatic.cn/images?q=tbn:jac8d-se5Sy-8M"/>
          <p:cNvPicPr>
            <a:picLocks noChangeAspect="1" noChangeArrowheads="1"/>
          </p:cNvPicPr>
          <p:nvPr>
            <p:custDataLst>
              <p:tags r:id="rId1"/>
            </p:custDataLst>
          </p:nvPr>
        </p:nvPicPr>
        <p:blipFill>
          <a:blip r:embed="rId2" r:link="rId3" cstate="print"/>
          <a:srcRect/>
          <a:stretch>
            <a:fillRect/>
          </a:stretch>
        </p:blipFill>
        <p:spPr bwMode="auto">
          <a:xfrm>
            <a:off x="7586345" y="899795"/>
            <a:ext cx="1408430" cy="1356360"/>
          </a:xfrm>
          <a:prstGeom prst="rect">
            <a:avLst/>
          </a:prstGeom>
          <a:noFill/>
          <a:ln w="9525">
            <a:noFill/>
            <a:miter lim="800000"/>
            <a:headEnd/>
            <a:tailEnd/>
          </a:ln>
        </p:spPr>
      </p:pic>
      <p:pic>
        <p:nvPicPr>
          <p:cNvPr id="28677" name="Picture 3" descr="http://www.stickyminds.com/images_upload/bk183_5372.gif"/>
          <p:cNvPicPr>
            <a:picLocks noChangeAspect="1" noChangeArrowheads="1"/>
          </p:cNvPicPr>
          <p:nvPr>
            <p:custDataLst>
              <p:tags r:id="rId4"/>
            </p:custDataLst>
          </p:nvPr>
        </p:nvPicPr>
        <p:blipFill>
          <a:blip r:embed="rId5" r:link="rId3" cstate="print"/>
          <a:srcRect/>
          <a:stretch>
            <a:fillRect/>
          </a:stretch>
        </p:blipFill>
        <p:spPr bwMode="auto">
          <a:xfrm>
            <a:off x="7586734" y="2212434"/>
            <a:ext cx="1408676" cy="211217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a:sym typeface="+mn-ea"/>
              </a:rPr>
              <a:t>软件测试的</a:t>
            </a:r>
            <a:r>
              <a:rPr>
                <a:sym typeface="+mn-ea"/>
              </a:rPr>
              <a:t>反向思维</a:t>
            </a:r>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7096760" cy="3534410"/>
          </a:xfrm>
        </p:spPr>
        <p:txBody>
          <a:bodyPr>
            <a:normAutofit/>
          </a:bodyPr>
          <a:lstStyle/>
          <a:p>
            <a:pPr>
              <a:lnSpc>
                <a:spcPct val="150000"/>
              </a:lnSpc>
            </a:pPr>
            <a:r>
              <a:rPr lang="zh-CN" sz="1800" dirty="0">
                <a:latin typeface="楷体_GB2312" pitchFamily="49" charset="-122"/>
                <a:ea typeface="楷体_GB2312" pitchFamily="49" charset="-122"/>
              </a:rPr>
              <a:t>Glenford J. Myers</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1979年：测试是为了发现错误而执行的一个程序或系统的过程</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假定软件总有错误，测试就是为了发现错误，成功的测试就是发现了问题的</a:t>
            </a:r>
            <a:r>
              <a:rPr lang="zh-CN" sz="1800" dirty="0">
                <a:latin typeface="楷体_GB2312" pitchFamily="49" charset="-122"/>
                <a:ea typeface="楷体_GB2312" pitchFamily="49" charset="-122"/>
              </a:rPr>
              <a:t>测试</a:t>
            </a:r>
            <a:endParaRPr lang="zh-CN" sz="1800" dirty="0">
              <a:latin typeface="楷体_GB2312" pitchFamily="49" charset="-122"/>
              <a:ea typeface="楷体_GB2312" pitchFamily="49" charset="-122"/>
            </a:endParaRPr>
          </a:p>
        </p:txBody>
      </p:sp>
      <p:pic>
        <p:nvPicPr>
          <p:cNvPr id="29700" name="Picture 2" descr="http://t.douban.com/lpic/s1640918.jpg"/>
          <p:cNvPicPr>
            <a:picLocks noChangeAspect="1" noChangeArrowheads="1"/>
          </p:cNvPicPr>
          <p:nvPr>
            <p:custDataLst>
              <p:tags r:id="rId1"/>
            </p:custDataLst>
          </p:nvPr>
        </p:nvPicPr>
        <p:blipFill>
          <a:blip r:embed="rId2" r:link="rId3" cstate="print"/>
          <a:srcRect/>
          <a:stretch>
            <a:fillRect/>
          </a:stretch>
        </p:blipFill>
        <p:spPr bwMode="auto">
          <a:xfrm>
            <a:off x="7613015" y="1871980"/>
            <a:ext cx="1377950" cy="220726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7980680" cy="3534410"/>
          </a:xfrm>
        </p:spPr>
        <p:txBody>
          <a:bodyPr>
            <a:normAutofit lnSpcReduction="10000"/>
          </a:bodyPr>
          <a:lstStyle/>
          <a:p>
            <a:pPr>
              <a:lnSpc>
                <a:spcPct val="150000"/>
              </a:lnSpc>
            </a:pPr>
            <a:r>
              <a:rPr lang="zh-CN" altLang="en-US" sz="1800" dirty="0">
                <a:solidFill>
                  <a:srgbClr val="000000"/>
                </a:solidFill>
                <a:latin typeface="宋体" panose="02010600030101010101" pitchFamily="2" charset="-122"/>
                <a:ea typeface="宋体" panose="02010600030101010101" pitchFamily="2" charset="-122"/>
                <a:sym typeface="+mn-ea"/>
              </a:rPr>
              <a:t>正向：在设计规定的环境下运行软件的所有功能，直至全部通过</a:t>
            </a:r>
            <a:endParaRPr lang="zh-CN" altLang="en-US" sz="1800" dirty="0">
              <a:latin typeface="宋体" panose="02010600030101010101" pitchFamily="2" charset="-122"/>
              <a:ea typeface="宋体" panose="02010600030101010101" pitchFamily="2" charset="-122"/>
            </a:endParaRPr>
          </a:p>
          <a:p>
            <a:pPr>
              <a:lnSpc>
                <a:spcPct val="150000"/>
              </a:lnSpc>
            </a:pPr>
            <a:r>
              <a:rPr lang="zh-CN" sz="1800" dirty="0">
                <a:latin typeface="楷体_GB2312" pitchFamily="49" charset="-122"/>
                <a:ea typeface="楷体_GB2312" pitchFamily="49" charset="-122"/>
              </a:rPr>
              <a:t>反向：寻找容易犯错误的地方和系统的薄弱环节，试图破坏系统，直至找不出问题</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应在这两者间找到</a:t>
            </a:r>
            <a:r>
              <a:rPr lang="zh-CN" sz="1800" dirty="0">
                <a:latin typeface="楷体_GB2312" pitchFamily="49" charset="-122"/>
                <a:ea typeface="楷体_GB2312" pitchFamily="49" charset="-122"/>
              </a:rPr>
              <a:t>平衡</a:t>
            </a:r>
            <a:endParaRPr lang="zh-CN" sz="1800" dirty="0">
              <a:latin typeface="楷体_GB2312" pitchFamily="49" charset="-122"/>
              <a:ea typeface="楷体_GB2312" pitchFamily="49" charset="-122"/>
            </a:endParaRPr>
          </a:p>
          <a:p>
            <a:pPr>
              <a:lnSpc>
                <a:spcPct val="150000"/>
              </a:lnSpc>
            </a:pPr>
            <a:r>
              <a:rPr lang="zh-CN" sz="1800" dirty="0">
                <a:latin typeface="楷体_GB2312" pitchFamily="49" charset="-122"/>
                <a:ea typeface="楷体_GB2312" pitchFamily="49" charset="-122"/>
              </a:rPr>
              <a:t>不同的系统偏重</a:t>
            </a:r>
            <a:r>
              <a:rPr lang="zh-CN" sz="1800" dirty="0">
                <a:latin typeface="楷体_GB2312" pitchFamily="49" charset="-122"/>
                <a:ea typeface="楷体_GB2312" pitchFamily="49" charset="-122"/>
              </a:rPr>
              <a:t>不同</a:t>
            </a:r>
            <a:endParaRPr lang="zh-CN" sz="1800" dirty="0">
              <a:latin typeface="楷体_GB2312" pitchFamily="49" charset="-122"/>
              <a:ea typeface="楷体_GB2312"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7980680" cy="3534410"/>
          </a:xfrm>
        </p:spPr>
        <p:txBody>
          <a:bodyPr>
            <a:normAutofit lnSpcReduction="10000"/>
          </a:bodyPr>
          <a:lstStyle/>
          <a:p>
            <a:pPr>
              <a:lnSpc>
                <a:spcPct val="150000"/>
              </a:lnSpc>
            </a:pPr>
            <a:r>
              <a:rPr lang="en-US" altLang="zh-CN" sz="1800" dirty="0">
                <a:solidFill>
                  <a:srgbClr val="000000"/>
                </a:solidFill>
                <a:latin typeface="宋体" panose="02010600030101010101" pitchFamily="2" charset="-122"/>
                <a:ea typeface="宋体" panose="02010600030101010101" pitchFamily="2" charset="-122"/>
                <a:sym typeface="+mn-ea"/>
              </a:rPr>
              <a:t>IEEE 729</a:t>
            </a:r>
            <a:r>
              <a:rPr lang="zh-CN" altLang="en-US" sz="1800" dirty="0">
                <a:solidFill>
                  <a:srgbClr val="000000"/>
                </a:solidFill>
                <a:latin typeface="宋体" panose="02010600030101010101" pitchFamily="2" charset="-122"/>
                <a:ea typeface="宋体" panose="02010600030101010101" pitchFamily="2" charset="-122"/>
                <a:sym typeface="+mn-ea"/>
              </a:rPr>
              <a:t>：测试是使用人工或自动手段来运行或测定某个系统的过程，其目的在于检验它是否满足规定的需求或是弄清预期结果与实际结果之间的</a:t>
            </a:r>
            <a:r>
              <a:rPr lang="zh-CN" altLang="en-US" sz="1800" dirty="0">
                <a:solidFill>
                  <a:srgbClr val="000000"/>
                </a:solidFill>
                <a:latin typeface="宋体" panose="02010600030101010101" pitchFamily="2" charset="-122"/>
                <a:ea typeface="宋体" panose="02010600030101010101" pitchFamily="2" charset="-122"/>
                <a:sym typeface="+mn-ea"/>
              </a:rPr>
              <a:t>差别</a:t>
            </a:r>
            <a:endParaRPr lang="zh-CN" altLang="en-US" sz="1800" dirty="0">
              <a:solidFill>
                <a:srgbClr val="000000"/>
              </a:solidFill>
              <a:latin typeface="宋体" panose="02010600030101010101" pitchFamily="2" charset="-122"/>
              <a:ea typeface="宋体" panose="02010600030101010101" pitchFamily="2" charset="-122"/>
              <a:sym typeface="+mn-ea"/>
            </a:endParaRPr>
          </a:p>
          <a:p>
            <a:pPr>
              <a:lnSpc>
                <a:spcPct val="150000"/>
              </a:lnSpc>
            </a:pPr>
            <a:r>
              <a:rPr lang="en-US" altLang="zh-CN" sz="1800" dirty="0">
                <a:solidFill>
                  <a:srgbClr val="000000"/>
                </a:solidFill>
                <a:latin typeface="宋体" panose="02010600030101010101" pitchFamily="2" charset="-122"/>
                <a:ea typeface="宋体" panose="02010600030101010101" pitchFamily="2" charset="-122"/>
                <a:sym typeface="+mn-ea"/>
              </a:rPr>
              <a:t>SWEBOK 3.0</a:t>
            </a:r>
            <a:r>
              <a:rPr lang="zh-CN" altLang="en-US" sz="1800" dirty="0">
                <a:solidFill>
                  <a:srgbClr val="000000"/>
                </a:solidFill>
                <a:latin typeface="宋体" panose="02010600030101010101" pitchFamily="2" charset="-122"/>
                <a:ea typeface="宋体" panose="02010600030101010101" pitchFamily="2" charset="-122"/>
                <a:sym typeface="+mn-ea"/>
              </a:rPr>
              <a:t>：测试是从一个通常是无限的执行域（集合）中选择合适的、有限的测试用例，对程序所期望的行为进行动态验证的活动</a:t>
            </a:r>
            <a:r>
              <a:rPr lang="zh-CN" altLang="en-US" sz="1800" dirty="0">
                <a:solidFill>
                  <a:srgbClr val="000000"/>
                </a:solidFill>
                <a:latin typeface="宋体" panose="02010600030101010101" pitchFamily="2" charset="-122"/>
                <a:ea typeface="宋体" panose="02010600030101010101" pitchFamily="2" charset="-122"/>
                <a:sym typeface="+mn-ea"/>
              </a:rPr>
              <a:t>过程</a:t>
            </a:r>
            <a:endParaRPr lang="zh-CN" altLang="en-US" sz="1800" dirty="0">
              <a:solidFill>
                <a:srgbClr val="000000"/>
              </a:solidFill>
              <a:latin typeface="宋体" panose="02010600030101010101" pitchFamily="2" charset="-122"/>
              <a:ea typeface="宋体" panose="02010600030101010101" pitchFamily="2"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userDrawn="1"/>
        </p:nvSpPr>
        <p:spPr>
          <a:xfrm>
            <a:off x="853542" y="1978373"/>
            <a:ext cx="7436916" cy="783590"/>
          </a:xfrm>
          <a:prstGeom prst="rect">
            <a:avLst/>
          </a:prstGeom>
        </p:spPr>
        <p:txBody>
          <a:bodyPr wrap="square">
            <a:spAutoFit/>
          </a:bodyPr>
          <a:lstStyle/>
          <a:p>
            <a:pPr algn="ctr"/>
            <a:r>
              <a:rPr lang="zh-CN" altLang="en-US" sz="4500" b="1" dirty="0">
                <a:ln w="19050">
                  <a:noFill/>
                </a:ln>
                <a:solidFill>
                  <a:srgbClr val="FFFFFF"/>
                </a:solidFill>
                <a:latin typeface="微软雅黑" panose="020B0503020204020204" pitchFamily="34" charset="-122"/>
                <a:ea typeface="微软雅黑" panose="020B0503020204020204" pitchFamily="34" charset="-122"/>
              </a:rPr>
              <a:t>从其他角度</a:t>
            </a:r>
            <a:r>
              <a:rPr lang="zh-CN" altLang="en-US" sz="4500" b="1" dirty="0">
                <a:ln w="19050">
                  <a:noFill/>
                </a:ln>
                <a:solidFill>
                  <a:srgbClr val="FFFFFF"/>
                </a:solidFill>
                <a:latin typeface="微软雅黑" panose="020B0503020204020204" pitchFamily="34" charset="-122"/>
                <a:ea typeface="微软雅黑" panose="020B0503020204020204" pitchFamily="34" charset="-122"/>
              </a:rPr>
              <a:t>理解软件测试</a:t>
            </a:r>
            <a:endParaRPr lang="en-US" altLang="zh-CN" sz="4500" b="1" dirty="0">
              <a:ln w="19050">
                <a:noFill/>
              </a:ln>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95300" y="181882"/>
            <a:ext cx="6467475" cy="686386"/>
          </a:xfrm>
        </p:spPr>
        <p:txBody>
          <a:bodyPr/>
          <a:lstStyle/>
          <a:p>
            <a:r>
              <a:rPr kumimoji="1" lang="zh-CN" altLang="en-US" dirty="0">
                <a:latin typeface="微软雅黑" panose="020B0503020204020204" pitchFamily="34" charset="-122"/>
                <a:ea typeface="微软雅黑" panose="020B0503020204020204" pitchFamily="34" charset="-122"/>
              </a:rPr>
              <a:t>从质量视角认知软件测试</a:t>
            </a:r>
            <a:endParaRPr kumimoji="1" lang="zh-CN" altLang="en-US" dirty="0">
              <a:latin typeface="微软雅黑" panose="020B0503020204020204" pitchFamily="34" charset="-122"/>
              <a:ea typeface="微软雅黑" panose="020B0503020204020204" pitchFamily="34" charset="-122"/>
            </a:endParaRPr>
          </a:p>
        </p:txBody>
      </p:sp>
      <p:sp>
        <p:nvSpPr>
          <p:cNvPr id="33795" name="Content Placeholder 2"/>
          <p:cNvSpPr>
            <a:spLocks noGrp="1"/>
          </p:cNvSpPr>
          <p:nvPr>
            <p:ph idx="4294967295"/>
          </p:nvPr>
        </p:nvSpPr>
        <p:spPr>
          <a:xfrm>
            <a:off x="495300" y="970714"/>
            <a:ext cx="7772400" cy="933458"/>
          </a:xfrm>
        </p:spPr>
        <p:txBody>
          <a:bodyPr>
            <a:normAutofit lnSpcReduction="10000"/>
          </a:bodyPr>
          <a:lstStyle/>
          <a:p>
            <a:pPr marL="0" indent="0" eaLnBrk="0" hangingPunct="0">
              <a:lnSpc>
                <a:spcPct val="150000"/>
              </a:lnSpc>
              <a:buClr>
                <a:schemeClr val="accent1">
                  <a:lumMod val="50000"/>
                </a:schemeClr>
              </a:buClr>
              <a:buSzPct val="90000"/>
              <a:buNone/>
              <a:defRPr/>
            </a:pPr>
            <a:r>
              <a:rPr lang="zh-CN" altLang="en-US" sz="2000" dirty="0">
                <a:ea typeface="楷体" panose="02010609060101010101" charset="-122"/>
                <a:cs typeface="楷体" panose="02010609060101010101" charset="-122"/>
              </a:rPr>
              <a:t>软件测试被认为是对软件</a:t>
            </a:r>
            <a:r>
              <a:rPr lang="zh-CN" altLang="en-US" sz="2000" b="1" u="sng" dirty="0">
                <a:solidFill>
                  <a:srgbClr val="3366FF"/>
                </a:solidFill>
                <a:ea typeface="楷体" panose="02010609060101010101" charset="-122"/>
              </a:rPr>
              <a:t>质量进行全面</a:t>
            </a:r>
            <a:r>
              <a:rPr lang="zh-CN" altLang="en-US" sz="2000" b="1" u="sng" dirty="0">
                <a:solidFill>
                  <a:srgbClr val="3366FF"/>
                </a:solidFill>
                <a:ea typeface="楷体" panose="02010609060101010101" charset="-122"/>
                <a:cs typeface="楷体" panose="02010609060101010101" charset="-122"/>
              </a:rPr>
              <a:t>评估活动，给出质量信息，从而确定质量是否满足设计和用户的需求</a:t>
            </a:r>
            <a:r>
              <a:rPr lang="zh-CN" altLang="en-US" sz="2000" dirty="0">
                <a:ea typeface="楷体" panose="02010609060101010101" charset="-122"/>
                <a:cs typeface="楷体" panose="02010609060101010101" charset="-122"/>
              </a:rPr>
              <a:t>。</a:t>
            </a:r>
            <a:endParaRPr lang="en-US" altLang="zh-CN" sz="2000" dirty="0">
              <a:ea typeface="楷体" panose="02010609060101010101" charset="-122"/>
              <a:cs typeface="楷体" panose="02010609060101010101" charset="-122"/>
            </a:endParaRPr>
          </a:p>
        </p:txBody>
      </p:sp>
      <p:grpSp>
        <p:nvGrpSpPr>
          <p:cNvPr id="22" name="组合 21"/>
          <p:cNvGrpSpPr/>
          <p:nvPr/>
        </p:nvGrpSpPr>
        <p:grpSpPr>
          <a:xfrm>
            <a:off x="447958" y="2297151"/>
            <a:ext cx="2373301" cy="1635009"/>
            <a:chOff x="447958" y="2297151"/>
            <a:chExt cx="2373301" cy="1635009"/>
          </a:xfrm>
        </p:grpSpPr>
        <p:pic>
          <p:nvPicPr>
            <p:cNvPr id="3" name="图片 2"/>
            <p:cNvPicPr>
              <a:picLocks noChangeAspect="1"/>
            </p:cNvPicPr>
            <p:nvPr/>
          </p:nvPicPr>
          <p:blipFill>
            <a:blip r:embed="rId1"/>
            <a:stretch>
              <a:fillRect/>
            </a:stretch>
          </p:blipFill>
          <p:spPr>
            <a:xfrm>
              <a:off x="447958" y="2297151"/>
              <a:ext cx="1032461" cy="1239800"/>
            </a:xfrm>
            <a:prstGeom prst="rect">
              <a:avLst/>
            </a:prstGeom>
          </p:spPr>
        </p:pic>
        <p:cxnSp>
          <p:nvCxnSpPr>
            <p:cNvPr id="6" name="直线箭头连接符 5"/>
            <p:cNvCxnSpPr>
              <a:stCxn id="3" idx="3"/>
            </p:cNvCxnSpPr>
            <p:nvPr/>
          </p:nvCxnSpPr>
          <p:spPr>
            <a:xfrm>
              <a:off x="1480419" y="2917051"/>
              <a:ext cx="1340840"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87020" y="3562828"/>
              <a:ext cx="646331" cy="369332"/>
            </a:xfrm>
            <a:prstGeom prst="rect">
              <a:avLst/>
            </a:prstGeom>
            <a:noFill/>
          </p:spPr>
          <p:txBody>
            <a:bodyPr wrap="none" rtlCol="0">
              <a:spAutoFit/>
            </a:bodyPr>
            <a:lstStyle/>
            <a:p>
              <a:r>
                <a:rPr kumimoji="1" lang="zh-CN" altLang="en-US" dirty="0">
                  <a:solidFill>
                    <a:schemeClr val="accent6"/>
                  </a:solidFill>
                  <a:latin typeface="微软雅黑" panose="020B0503020204020204" pitchFamily="34" charset="-122"/>
                  <a:ea typeface="微软雅黑" panose="020B0503020204020204" pitchFamily="34" charset="-122"/>
                </a:rPr>
                <a:t>用户</a:t>
              </a:r>
              <a:endParaRPr kumimoji="1" lang="zh-CN" altLang="en-US" dirty="0">
                <a:solidFill>
                  <a:schemeClr val="accent6"/>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539100" y="2522102"/>
              <a:ext cx="1131291" cy="338554"/>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rPr>
                <a:t>要求</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期望</a:t>
              </a:r>
              <a:endParaRPr kumimoji="1" lang="zh-CN" altLang="en-US" sz="1600" dirty="0">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2842913" y="2390911"/>
            <a:ext cx="2428124" cy="1052280"/>
            <a:chOff x="2842913" y="2390911"/>
            <a:chExt cx="2428124" cy="1052280"/>
          </a:xfrm>
        </p:grpSpPr>
        <p:sp>
          <p:nvSpPr>
            <p:cNvPr id="7" name="椭圆 6"/>
            <p:cNvSpPr/>
            <p:nvPr/>
          </p:nvSpPr>
          <p:spPr>
            <a:xfrm>
              <a:off x="2842913" y="2390911"/>
              <a:ext cx="1124311" cy="1052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微软雅黑" panose="020B0503020204020204" pitchFamily="34" charset="-122"/>
                  <a:ea typeface="微软雅黑" panose="020B0503020204020204" pitchFamily="34" charset="-122"/>
                </a:rPr>
                <a:t>质量</a:t>
              </a:r>
              <a:endParaRPr kumimoji="1" lang="zh-CN" altLang="en-US" sz="2400" dirty="0">
                <a:latin typeface="微软雅黑" panose="020B0503020204020204" pitchFamily="34" charset="-122"/>
                <a:ea typeface="微软雅黑" panose="020B0503020204020204" pitchFamily="34" charset="-122"/>
              </a:endParaRPr>
            </a:p>
          </p:txBody>
        </p:sp>
        <p:cxnSp>
          <p:nvCxnSpPr>
            <p:cNvPr id="10" name="直线箭头连接符 9"/>
            <p:cNvCxnSpPr/>
            <p:nvPr/>
          </p:nvCxnSpPr>
          <p:spPr>
            <a:xfrm>
              <a:off x="4030880" y="2930276"/>
              <a:ext cx="1240157" cy="29852"/>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139746" y="2486705"/>
              <a:ext cx="1131291" cy="338554"/>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rPr>
                <a:t>矛盾</a:t>
              </a:r>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对立</a:t>
              </a:r>
              <a:endParaRPr kumimoji="1" lang="zh-CN" altLang="en-US" sz="1600"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292068" y="2428971"/>
            <a:ext cx="2114700" cy="1451240"/>
            <a:chOff x="5292068" y="2428971"/>
            <a:chExt cx="2114700" cy="1451240"/>
          </a:xfrm>
        </p:grpSpPr>
        <p:cxnSp>
          <p:nvCxnSpPr>
            <p:cNvPr id="11" name="直线箭头连接符 10"/>
            <p:cNvCxnSpPr/>
            <p:nvPr/>
          </p:nvCxnSpPr>
          <p:spPr>
            <a:xfrm>
              <a:off x="6324529" y="2949713"/>
              <a:ext cx="1082239" cy="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547352" y="2522102"/>
              <a:ext cx="718320" cy="338554"/>
            </a:xfrm>
            <a:prstGeom prst="rect">
              <a:avLst/>
            </a:prstGeom>
            <a:noFill/>
          </p:spPr>
          <p:txBody>
            <a:bodyPr wrap="square" rtlCol="0">
              <a:spAutoFit/>
            </a:bodyPr>
            <a:lstStyle/>
            <a:p>
              <a:pPr algn="ctr"/>
              <a:r>
                <a:rPr kumimoji="1" lang="zh-CN" altLang="en-US" sz="1600" dirty="0">
                  <a:latin typeface="微软雅黑" panose="020B0503020204020204" pitchFamily="34" charset="-122"/>
                  <a:ea typeface="微软雅黑" panose="020B0503020204020204" pitchFamily="34" charset="-122"/>
                </a:rPr>
                <a:t>发现</a:t>
              </a:r>
              <a:endParaRPr kumimoji="1" lang="zh-CN" altLang="en-US" sz="1600" dirty="0">
                <a:latin typeface="微软雅黑" panose="020B0503020204020204" pitchFamily="34" charset="-122"/>
                <a:ea typeface="微软雅黑" panose="020B0503020204020204" pitchFamily="34" charset="-122"/>
              </a:endParaRPr>
            </a:p>
          </p:txBody>
        </p:sp>
        <p:pic>
          <p:nvPicPr>
            <p:cNvPr id="1026"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68" y="2428971"/>
              <a:ext cx="1032461" cy="1032461"/>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5292068" y="3418546"/>
              <a:ext cx="1071127" cy="461665"/>
            </a:xfrm>
            <a:prstGeom prst="rect">
              <a:avLst/>
            </a:prstGeom>
            <a:noFill/>
          </p:spPr>
          <p:txBody>
            <a:bodyPr wrap="none" rtlCol="0">
              <a:spAutoFit/>
            </a:bodyPr>
            <a:lstStyle/>
            <a:p>
              <a:r>
                <a:rPr kumimoji="1" lang="en-US" altLang="zh-CN" sz="2400" dirty="0">
                  <a:solidFill>
                    <a:srgbClr val="FF0000"/>
                  </a:solidFill>
                  <a:latin typeface="微软雅黑" panose="020B0503020204020204" pitchFamily="34" charset="-122"/>
                  <a:ea typeface="微软雅黑" panose="020B0503020204020204" pitchFamily="34" charset="-122"/>
                </a:rPr>
                <a:t>Bug</a:t>
              </a:r>
              <a:r>
                <a:rPr kumimoji="1" lang="zh-CN" altLang="en-US" sz="2400" dirty="0">
                  <a:solidFill>
                    <a:srgbClr val="FF0000"/>
                  </a:solidFill>
                  <a:latin typeface="微软雅黑" panose="020B0503020204020204" pitchFamily="34" charset="-122"/>
                  <a:ea typeface="微软雅黑" panose="020B0503020204020204" pitchFamily="34" charset="-122"/>
                </a:rPr>
                <a:t>？</a:t>
              </a:r>
              <a:endParaRPr kumimoji="1" lang="zh-CN" altLang="en-US" sz="2400" dirty="0">
                <a:solidFill>
                  <a:srgbClr val="FF0000"/>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7468785" y="2405012"/>
            <a:ext cx="1138363" cy="1342482"/>
            <a:chOff x="7468785" y="2405012"/>
            <a:chExt cx="1138363" cy="1342482"/>
          </a:xfrm>
        </p:grpSpPr>
        <p:pic>
          <p:nvPicPr>
            <p:cNvPr id="13" name="图片 12"/>
            <p:cNvPicPr>
              <a:picLocks noChangeAspect="1"/>
            </p:cNvPicPr>
            <p:nvPr/>
          </p:nvPicPr>
          <p:blipFill>
            <a:blip r:embed="rId3"/>
            <a:stretch>
              <a:fillRect/>
            </a:stretch>
          </p:blipFill>
          <p:spPr>
            <a:xfrm>
              <a:off x="7468785" y="2405012"/>
              <a:ext cx="1138363" cy="933458"/>
            </a:xfrm>
            <a:prstGeom prst="rect">
              <a:avLst/>
            </a:prstGeom>
          </p:spPr>
        </p:pic>
        <p:sp>
          <p:nvSpPr>
            <p:cNvPr id="21" name="文本框 20"/>
            <p:cNvSpPr txBox="1"/>
            <p:nvPr/>
          </p:nvSpPr>
          <p:spPr>
            <a:xfrm>
              <a:off x="7499152" y="3378162"/>
              <a:ext cx="1107996"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软件测试</a:t>
              </a:r>
              <a:endParaRPr kumimoji="1" lang="zh-CN" altLang="en-US"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2859228" y="3418546"/>
            <a:ext cx="1176414" cy="1136752"/>
            <a:chOff x="2859228" y="3418546"/>
            <a:chExt cx="1176414" cy="1136752"/>
          </a:xfrm>
        </p:grpSpPr>
        <p:cxnSp>
          <p:nvCxnSpPr>
            <p:cNvPr id="28" name="直线箭头连接符 27"/>
            <p:cNvCxnSpPr/>
            <p:nvPr/>
          </p:nvCxnSpPr>
          <p:spPr>
            <a:xfrm>
              <a:off x="3405068" y="3418546"/>
              <a:ext cx="0" cy="76742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352523" y="3702903"/>
              <a:ext cx="683119" cy="338554"/>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rPr>
                <a:t>评估</a:t>
              </a:r>
              <a:endParaRPr kumimoji="1" lang="zh-CN" altLang="en-US" sz="16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859228" y="4185966"/>
              <a:ext cx="1107996"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质量模型</a:t>
              </a:r>
              <a:endParaRPr kumimoji="1" lang="zh-CN" altLang="en-US" dirty="0">
                <a:latin typeface="微软雅黑" panose="020B0503020204020204" pitchFamily="34" charset="-122"/>
                <a:ea typeface="微软雅黑" panose="020B0503020204020204" pitchFamily="34" charset="-122"/>
              </a:endParaRPr>
            </a:p>
          </p:txBody>
        </p:sp>
      </p:grpSp>
      <p:cxnSp>
        <p:nvCxnSpPr>
          <p:cNvPr id="8" name="曲线连接符 7"/>
          <p:cNvCxnSpPr>
            <a:stCxn id="21" idx="2"/>
            <a:endCxn id="32" idx="3"/>
          </p:cNvCxnSpPr>
          <p:nvPr/>
        </p:nvCxnSpPr>
        <p:spPr>
          <a:xfrm rot="5400000">
            <a:off x="5698618" y="2016100"/>
            <a:ext cx="623138" cy="4085926"/>
          </a:xfrm>
          <a:prstGeom prst="curvedConnector2">
            <a:avLst/>
          </a:prstGeom>
          <a:ln w="28575">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linds(horizontal)">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p:tgtEl>
                                          <p:spTgt spid="22"/>
                                        </p:tgtEl>
                                        <p:attrNameLst>
                                          <p:attrName>ppt_x</p:attrName>
                                        </p:attrNameLst>
                                      </p:cBhvr>
                                      <p:tavLst>
                                        <p:tav tm="0">
                                          <p:val>
                                            <p:strVal val="#ppt_x-#ppt_w*1.125000"/>
                                          </p:val>
                                        </p:tav>
                                        <p:tav tm="100000">
                                          <p:val>
                                            <p:strVal val="#ppt_x"/>
                                          </p:val>
                                        </p:tav>
                                      </p:tavLst>
                                    </p:anim>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p:tgtEl>
                                          <p:spTgt spid="33"/>
                                        </p:tgtEl>
                                        <p:attrNameLst>
                                          <p:attrName>ppt_y</p:attrName>
                                        </p:attrNameLst>
                                      </p:cBhvr>
                                      <p:tavLst>
                                        <p:tav tm="0">
                                          <p:val>
                                            <p:strVal val="#ppt_y+#ppt_h*1.125000"/>
                                          </p:val>
                                        </p:tav>
                                        <p:tav tm="100000">
                                          <p:val>
                                            <p:strVal val="#ppt_y"/>
                                          </p:val>
                                        </p:tav>
                                      </p:tavLst>
                                    </p:anim>
                                    <p:animEffect transition="in" filter="wipe(up)">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outVertical)">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en-US"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graphicFrame>
        <p:nvGraphicFramePr>
          <p:cNvPr id="4" name="表格 3"/>
          <p:cNvGraphicFramePr/>
          <p:nvPr/>
        </p:nvGraphicFramePr>
        <p:xfrm>
          <a:off x="640397" y="1758950"/>
          <a:ext cx="7862888" cy="1320800"/>
        </p:xfrm>
        <a:graphic>
          <a:graphicData uri="http://schemas.openxmlformats.org/drawingml/2006/table">
            <a:tbl>
              <a:tblPr/>
              <a:tblGrid>
                <a:gridCol w="1293813"/>
                <a:gridCol w="1177925"/>
                <a:gridCol w="1192212"/>
                <a:gridCol w="1627188"/>
                <a:gridCol w="1287462"/>
                <a:gridCol w="1284288"/>
              </a:tblGrid>
              <a:tr h="0">
                <a:tc rowSpan="2">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课程目标</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rowSpan="2">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毕业要求指标点</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gridSpan="4">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课程总体考核与评价方式及成绩比例（%）</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平时考核</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实验考核</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期末考核</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合计</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8D8D8"/>
                    </a:solidFill>
                  </a:tcPr>
                </a:tc>
              </a:tr>
              <a:tr h="2794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课程目标1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指标点2-3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课程目标2</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指标点3-1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40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65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4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课程目标3</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指标点4-4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40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课程目标4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指标点5-1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grid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合计</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95300" y="181882"/>
            <a:ext cx="6467475" cy="686386"/>
          </a:xfrm>
        </p:spPr>
        <p:txBody>
          <a:bodyPr/>
          <a:lstStyle/>
          <a:p>
            <a:r>
              <a:rPr kumimoji="1" lang="zh-CN" altLang="en-US" dirty="0">
                <a:latin typeface="微软雅黑" panose="020B0503020204020204" pitchFamily="34" charset="-122"/>
                <a:ea typeface="微软雅黑" panose="020B0503020204020204" pitchFamily="34" charset="-122"/>
              </a:rPr>
              <a:t>从风险视角认知软件测试</a:t>
            </a:r>
            <a:endParaRPr kumimoji="1" lang="zh-CN" altLang="en-US" dirty="0">
              <a:latin typeface="微软雅黑" panose="020B0503020204020204" pitchFamily="34" charset="-122"/>
              <a:ea typeface="微软雅黑" panose="020B0503020204020204" pitchFamily="34" charset="-122"/>
            </a:endParaRPr>
          </a:p>
        </p:txBody>
      </p:sp>
      <p:sp>
        <p:nvSpPr>
          <p:cNvPr id="33795" name="Content Placeholder 2"/>
          <p:cNvSpPr>
            <a:spLocks noGrp="1"/>
          </p:cNvSpPr>
          <p:nvPr>
            <p:ph idx="4294967295"/>
          </p:nvPr>
        </p:nvSpPr>
        <p:spPr>
          <a:xfrm>
            <a:off x="495300" y="870527"/>
            <a:ext cx="8066298" cy="1601036"/>
          </a:xfrm>
        </p:spPr>
        <p:txBody>
          <a:bodyPr/>
          <a:lstStyle/>
          <a:p>
            <a:pPr marL="0" indent="0" eaLnBrk="0" hangingPunct="0">
              <a:lnSpc>
                <a:spcPct val="130000"/>
              </a:lnSpc>
              <a:buClr>
                <a:schemeClr val="accent1">
                  <a:lumMod val="50000"/>
                </a:schemeClr>
              </a:buClr>
              <a:buSzPct val="90000"/>
              <a:buNone/>
              <a:defRPr/>
            </a:pPr>
            <a:r>
              <a:rPr lang="zh-CN" altLang="en-US" sz="1800" dirty="0">
                <a:ea typeface="楷体" panose="02010609060101010101" charset="-122"/>
                <a:cs typeface="楷体" panose="02010609060101010101" charset="-122"/>
              </a:rPr>
              <a:t>软件测试被认为是对软件系统中</a:t>
            </a:r>
            <a:r>
              <a:rPr lang="zh-CN" altLang="en-US" sz="1800" u="sng" dirty="0">
                <a:ea typeface="楷体" panose="02010609060101010101" charset="-122"/>
                <a:cs typeface="楷体" panose="02010609060101010101" charset="-122"/>
              </a:rPr>
              <a:t>潜在的</a:t>
            </a:r>
            <a:r>
              <a:rPr lang="zh-CN" altLang="en-US" sz="1800" b="1" u="sng" dirty="0">
                <a:solidFill>
                  <a:srgbClr val="3366FF"/>
                </a:solidFill>
                <a:ea typeface="楷体" panose="02010609060101010101" charset="-122"/>
                <a:cs typeface="楷体" panose="02010609060101010101" charset="-122"/>
              </a:rPr>
              <a:t>各种</a:t>
            </a:r>
            <a:r>
              <a:rPr lang="zh-CN" altLang="en-US" sz="1800" b="1" u="sng" dirty="0">
                <a:solidFill>
                  <a:srgbClr val="FF6600"/>
                </a:solidFill>
                <a:ea typeface="楷体" panose="02010609060101010101" charset="-122"/>
                <a:cs typeface="楷体" panose="02010609060101010101" charset="-122"/>
              </a:rPr>
              <a:t>质量风险</a:t>
            </a:r>
            <a:r>
              <a:rPr lang="zh-CN" altLang="en-US" sz="1800" b="1" u="sng" dirty="0">
                <a:solidFill>
                  <a:srgbClr val="3366FF"/>
                </a:solidFill>
                <a:ea typeface="楷体" panose="02010609060101010101" charset="-122"/>
                <a:cs typeface="楷体" panose="02010609060101010101" charset="-122"/>
              </a:rPr>
              <a:t>进行评估的活动</a:t>
            </a:r>
            <a:r>
              <a:rPr lang="zh-CN" altLang="en-US" sz="1800" dirty="0">
                <a:ea typeface="楷体" panose="02010609060101010101" charset="-122"/>
                <a:cs typeface="楷体" panose="02010609060101010101" charset="-122"/>
              </a:rPr>
              <a:t>。其实，测试是样本实验而不能穷尽，其风险总是存在的。</a:t>
            </a:r>
            <a:endParaRPr lang="en-US" altLang="zh-CN" sz="1800" dirty="0">
              <a:ea typeface="楷体" panose="02010609060101010101" charset="-122"/>
              <a:cs typeface="楷体" panose="02010609060101010101" charset="-122"/>
            </a:endParaRPr>
          </a:p>
          <a:p>
            <a:pPr marL="0" indent="0" eaLnBrk="0" hangingPunct="0">
              <a:lnSpc>
                <a:spcPct val="130000"/>
              </a:lnSpc>
              <a:buClr>
                <a:schemeClr val="accent1">
                  <a:lumMod val="50000"/>
                </a:schemeClr>
              </a:buClr>
              <a:buSzPct val="90000"/>
              <a:buNone/>
              <a:defRPr/>
            </a:pPr>
            <a:r>
              <a:rPr lang="zh-CN" altLang="en-US" sz="1800" dirty="0">
                <a:ea typeface="楷体" panose="02010609060101010101" charset="-122"/>
                <a:cs typeface="楷体" panose="02010609060101010101" charset="-122"/>
              </a:rPr>
              <a:t>基于风险的测试强调对软件开发全过程进行检测，随时发现问题、报告问题，减少对客户不利影响的风险</a:t>
            </a:r>
            <a:endParaRPr lang="en-US" altLang="zh-CN" sz="1800" dirty="0">
              <a:ea typeface="楷体" panose="02010609060101010101" charset="-122"/>
              <a:cs typeface="楷体" panose="02010609060101010101" charset="-122"/>
            </a:endParaRPr>
          </a:p>
        </p:txBody>
      </p:sp>
      <p:grpSp>
        <p:nvGrpSpPr>
          <p:cNvPr id="25" name="组合 24"/>
          <p:cNvGrpSpPr/>
          <p:nvPr/>
        </p:nvGrpSpPr>
        <p:grpSpPr>
          <a:xfrm>
            <a:off x="582402" y="2472034"/>
            <a:ext cx="8076631" cy="2374572"/>
            <a:chOff x="582402" y="2472034"/>
            <a:chExt cx="8076631" cy="2374572"/>
          </a:xfrm>
        </p:grpSpPr>
        <p:grpSp>
          <p:nvGrpSpPr>
            <p:cNvPr id="2" name="Group 2"/>
            <p:cNvGrpSpPr/>
            <p:nvPr/>
          </p:nvGrpSpPr>
          <p:grpSpPr bwMode="auto">
            <a:xfrm>
              <a:off x="1335517" y="2472034"/>
              <a:ext cx="6581918" cy="2374572"/>
              <a:chOff x="2580" y="5450"/>
              <a:chExt cx="6849" cy="2376"/>
            </a:xfrm>
          </p:grpSpPr>
          <p:cxnSp>
            <p:nvCxnSpPr>
              <p:cNvPr id="3" name="AutoShape 3"/>
              <p:cNvCxnSpPr>
                <a:cxnSpLocks noChangeShapeType="1"/>
              </p:cNvCxnSpPr>
              <p:nvPr/>
            </p:nvCxnSpPr>
            <p:spPr bwMode="auto">
              <a:xfrm>
                <a:off x="2580" y="6719"/>
                <a:ext cx="6849" cy="21"/>
              </a:xfrm>
              <a:prstGeom prst="straightConnector1">
                <a:avLst/>
              </a:prstGeom>
              <a:noFill/>
              <a:ln w="38100">
                <a:solidFill>
                  <a:srgbClr val="C00000"/>
                </a:solidFill>
                <a:round/>
                <a:tailEnd type="triangle" w="med" len="med"/>
              </a:ln>
            </p:spPr>
          </p:cxnSp>
          <p:sp>
            <p:nvSpPr>
              <p:cNvPr id="4" name="AutoShape 4"/>
              <p:cNvSpPr>
                <a:spLocks noChangeArrowheads="1"/>
              </p:cNvSpPr>
              <p:nvPr/>
            </p:nvSpPr>
            <p:spPr bwMode="auto">
              <a:xfrm>
                <a:off x="286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lstStyle/>
              <a:p>
                <a:pPr algn="ctr" defTabSz="822960"/>
                <a:r>
                  <a:rPr lang="zh-CN" altLang="en-US" sz="1620" dirty="0">
                    <a:latin typeface="Calibri" panose="020F0502020204030204" pitchFamily="34" charset="0"/>
                    <a:cs typeface="宋体" panose="02010600030101010101" pitchFamily="2" charset="-122"/>
                  </a:rPr>
                  <a:t>需求</a:t>
                </a:r>
                <a:endParaRPr lang="zh-CN" altLang="en-US" sz="1620" dirty="0">
                  <a:latin typeface="Arial" panose="020B0604020202020204" pitchFamily="34" charset="0"/>
                  <a:cs typeface="宋体" panose="02010600030101010101" pitchFamily="2" charset="-122"/>
                </a:endParaRPr>
              </a:p>
            </p:txBody>
          </p:sp>
          <p:sp>
            <p:nvSpPr>
              <p:cNvPr id="5" name="AutoShape 5"/>
              <p:cNvSpPr>
                <a:spLocks noChangeArrowheads="1"/>
              </p:cNvSpPr>
              <p:nvPr/>
            </p:nvSpPr>
            <p:spPr bwMode="auto">
              <a:xfrm>
                <a:off x="406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lstStyle/>
              <a:p>
                <a:pPr algn="ctr" defTabSz="822960"/>
                <a:r>
                  <a:rPr lang="zh-CN" altLang="en-US" sz="1620">
                    <a:latin typeface="Calibri" panose="020F0502020204030204" pitchFamily="34" charset="0"/>
                    <a:cs typeface="宋体" panose="02010600030101010101" pitchFamily="2" charset="-122"/>
                  </a:rPr>
                  <a:t>设计</a:t>
                </a:r>
                <a:endParaRPr lang="zh-CN" altLang="en-US" sz="1620">
                  <a:latin typeface="Arial" panose="020B0604020202020204" pitchFamily="34" charset="0"/>
                  <a:cs typeface="宋体" panose="02010600030101010101" pitchFamily="2" charset="-122"/>
                </a:endParaRPr>
              </a:p>
            </p:txBody>
          </p:sp>
          <p:sp>
            <p:nvSpPr>
              <p:cNvPr id="6" name="AutoShape 6"/>
              <p:cNvSpPr>
                <a:spLocks noChangeArrowheads="1"/>
              </p:cNvSpPr>
              <p:nvPr/>
            </p:nvSpPr>
            <p:spPr bwMode="auto">
              <a:xfrm>
                <a:off x="5235"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lstStyle/>
              <a:p>
                <a:pPr algn="ctr" defTabSz="822960"/>
                <a:r>
                  <a:rPr lang="zh-CN" altLang="en-US" sz="1620">
                    <a:latin typeface="Calibri" panose="020F0502020204030204" pitchFamily="34" charset="0"/>
                    <a:cs typeface="宋体" panose="02010600030101010101" pitchFamily="2" charset="-122"/>
                  </a:rPr>
                  <a:t>代码</a:t>
                </a:r>
                <a:endParaRPr lang="zh-CN" altLang="en-US" sz="1620">
                  <a:latin typeface="Arial" panose="020B0604020202020204" pitchFamily="34" charset="0"/>
                  <a:cs typeface="宋体" panose="02010600030101010101" pitchFamily="2" charset="-122"/>
                </a:endParaRPr>
              </a:p>
            </p:txBody>
          </p:sp>
          <p:sp>
            <p:nvSpPr>
              <p:cNvPr id="7" name="AutoShape 7"/>
              <p:cNvSpPr>
                <a:spLocks noChangeArrowheads="1"/>
              </p:cNvSpPr>
              <p:nvPr/>
            </p:nvSpPr>
            <p:spPr bwMode="auto">
              <a:xfrm>
                <a:off x="6360" y="6480"/>
                <a:ext cx="810"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lstStyle/>
              <a:p>
                <a:pPr algn="ctr" defTabSz="822960"/>
                <a:r>
                  <a:rPr lang="zh-CN" altLang="en-US" sz="1620">
                    <a:latin typeface="Calibri" panose="020F0502020204030204" pitchFamily="34" charset="0"/>
                    <a:cs typeface="宋体" panose="02010600030101010101" pitchFamily="2" charset="-122"/>
                  </a:rPr>
                  <a:t>功能</a:t>
                </a:r>
                <a:endParaRPr lang="zh-CN" altLang="en-US" sz="1620">
                  <a:latin typeface="Arial" panose="020B0604020202020204" pitchFamily="34" charset="0"/>
                  <a:cs typeface="宋体" panose="02010600030101010101" pitchFamily="2" charset="-122"/>
                </a:endParaRPr>
              </a:p>
            </p:txBody>
          </p:sp>
          <p:sp>
            <p:nvSpPr>
              <p:cNvPr id="8" name="AutoShape 8"/>
              <p:cNvSpPr>
                <a:spLocks noChangeArrowheads="1"/>
              </p:cNvSpPr>
              <p:nvPr/>
            </p:nvSpPr>
            <p:spPr bwMode="auto">
              <a:xfrm>
                <a:off x="7500" y="6480"/>
                <a:ext cx="1538" cy="480"/>
              </a:xfrm>
              <a:prstGeom prst="roundRect">
                <a:avLst>
                  <a:gd name="adj" fmla="val 16667"/>
                </a:avLst>
              </a:prstGeom>
              <a:gradFill>
                <a:gsLst>
                  <a:gs pos="0">
                    <a:srgbClr val="FFEFD1"/>
                  </a:gs>
                  <a:gs pos="64999">
                    <a:srgbClr val="F0EBD5"/>
                  </a:gs>
                  <a:gs pos="100000">
                    <a:srgbClr val="D1C39F"/>
                  </a:gs>
                </a:gsLst>
                <a:lin ang="5400000" scaled="0"/>
              </a:gradFill>
              <a:ln w="9525">
                <a:solidFill>
                  <a:srgbClr val="FFC000"/>
                </a:solidFill>
                <a:round/>
              </a:ln>
              <a:scene3d>
                <a:camera prst="orthographicFront"/>
                <a:lightRig rig="threePt" dir="t"/>
              </a:scene3d>
              <a:sp3d>
                <a:bevelT w="152400" h="50800" prst="softRound"/>
                <a:bevelB w="152400" h="50800" prst="softRound"/>
              </a:sp3d>
            </p:spPr>
            <p:txBody>
              <a:bodyPr vert="horz" wrap="square" lIns="82296" tIns="41148" rIns="82296" bIns="41148" numCol="1" anchor="t" anchorCtr="0" compatLnSpc="1"/>
              <a:lstStyle/>
              <a:p>
                <a:pPr algn="ctr" defTabSz="822960"/>
                <a:r>
                  <a:rPr lang="zh-CN" altLang="en-US" sz="1620">
                    <a:latin typeface="Calibri" panose="020F0502020204030204" pitchFamily="34" charset="0"/>
                    <a:cs typeface="宋体" panose="02010600030101010101" pitchFamily="2" charset="-122"/>
                  </a:rPr>
                  <a:t>非功能特性</a:t>
                </a:r>
                <a:endParaRPr lang="zh-CN" altLang="en-US" sz="1620">
                  <a:latin typeface="Arial" panose="020B0604020202020204" pitchFamily="34" charset="0"/>
                  <a:cs typeface="宋体" panose="02010600030101010101" pitchFamily="2" charset="-122"/>
                </a:endParaRPr>
              </a:p>
            </p:txBody>
          </p:sp>
          <p:cxnSp>
            <p:nvCxnSpPr>
              <p:cNvPr id="9" name="AutoShape 9"/>
              <p:cNvCxnSpPr>
                <a:cxnSpLocks noChangeShapeType="1"/>
              </p:cNvCxnSpPr>
              <p:nvPr/>
            </p:nvCxnSpPr>
            <p:spPr bwMode="auto">
              <a:xfrm>
                <a:off x="2580" y="5808"/>
                <a:ext cx="6225" cy="0"/>
              </a:xfrm>
              <a:prstGeom prst="straightConnector1">
                <a:avLst/>
              </a:prstGeom>
              <a:noFill/>
              <a:ln w="9525">
                <a:solidFill>
                  <a:srgbClr val="000000"/>
                </a:solidFill>
                <a:round/>
              </a:ln>
            </p:spPr>
          </p:cxnSp>
          <p:cxnSp>
            <p:nvCxnSpPr>
              <p:cNvPr id="10" name="AutoShape 10"/>
              <p:cNvCxnSpPr>
                <a:cxnSpLocks noChangeShapeType="1"/>
              </p:cNvCxnSpPr>
              <p:nvPr/>
            </p:nvCxnSpPr>
            <p:spPr bwMode="auto">
              <a:xfrm>
                <a:off x="2580" y="7518"/>
                <a:ext cx="6225" cy="0"/>
              </a:xfrm>
              <a:prstGeom prst="straightConnector1">
                <a:avLst/>
              </a:prstGeom>
              <a:noFill/>
              <a:ln w="9525">
                <a:solidFill>
                  <a:srgbClr val="000000"/>
                </a:solidFill>
                <a:round/>
              </a:ln>
            </p:spPr>
          </p:cxnSp>
          <p:sp>
            <p:nvSpPr>
              <p:cNvPr id="11" name="AutoShape 11"/>
              <p:cNvSpPr>
                <a:spLocks noChangeArrowheads="1"/>
              </p:cNvSpPr>
              <p:nvPr/>
            </p:nvSpPr>
            <p:spPr bwMode="auto">
              <a:xfrm>
                <a:off x="4715" y="5450"/>
                <a:ext cx="2659" cy="318"/>
              </a:xfrm>
              <a:prstGeom prst="roundRect">
                <a:avLst>
                  <a:gd name="adj" fmla="val 16667"/>
                </a:avLst>
              </a:prstGeom>
              <a:noFill/>
              <a:ln w="9525">
                <a:noFill/>
                <a:round/>
              </a:ln>
            </p:spPr>
            <p:txBody>
              <a:bodyPr vert="horz" wrap="square" lIns="82296" tIns="41148" rIns="82296" bIns="41148" numCol="1" anchor="t" anchorCtr="0" compatLnSpc="1"/>
              <a:lstStyle/>
              <a:p>
                <a:pPr algn="ctr" defTabSz="822960"/>
                <a:r>
                  <a:rPr lang="zh-CN" altLang="en-US" dirty="0">
                    <a:latin typeface="宋体" panose="02010600030101010101" pitchFamily="2" charset="-122"/>
                    <a:ea typeface="宋体" panose="02010600030101010101" pitchFamily="2" charset="-122"/>
                    <a:cs typeface="宋体" panose="02010600030101010101" pitchFamily="2" charset="-122"/>
                  </a:rPr>
                  <a:t>产品经理、项目经理</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12" name="AutoShape 12"/>
              <p:cNvSpPr>
                <a:spLocks noChangeArrowheads="1"/>
              </p:cNvSpPr>
              <p:nvPr/>
            </p:nvSpPr>
            <p:spPr bwMode="auto">
              <a:xfrm>
                <a:off x="5346" y="7513"/>
                <a:ext cx="1592" cy="313"/>
              </a:xfrm>
              <a:prstGeom prst="roundRect">
                <a:avLst>
                  <a:gd name="adj" fmla="val 16667"/>
                </a:avLst>
              </a:prstGeom>
              <a:noFill/>
              <a:ln w="9525">
                <a:noFill/>
                <a:round/>
              </a:ln>
            </p:spPr>
            <p:txBody>
              <a:bodyPr vert="horz" wrap="square" lIns="82296" tIns="41148" rIns="82296" bIns="41148" numCol="1" anchor="t" anchorCtr="0" compatLnSpc="1"/>
              <a:lstStyle/>
              <a:p>
                <a:pPr algn="ctr" defTabSz="822960"/>
                <a:r>
                  <a:rPr lang="zh-CN" altLang="en-US" dirty="0">
                    <a:latin typeface="宋体" panose="02010600030101010101" pitchFamily="2" charset="-122"/>
                    <a:ea typeface="宋体" panose="02010600030101010101" pitchFamily="2" charset="-122"/>
                    <a:cs typeface="宋体" panose="02010600030101010101" pitchFamily="2" charset="-122"/>
                  </a:rPr>
                  <a:t>开发人员</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cxnSp>
            <p:nvCxnSpPr>
              <p:cNvPr id="14" name="AutoShape 15"/>
              <p:cNvCxnSpPr>
                <a:cxnSpLocks noChangeShapeType="1"/>
              </p:cNvCxnSpPr>
              <p:nvPr/>
            </p:nvCxnSpPr>
            <p:spPr bwMode="auto">
              <a:xfrm flipV="1">
                <a:off x="3255" y="5808"/>
                <a:ext cx="420" cy="672"/>
              </a:xfrm>
              <a:prstGeom prst="straightConnector1">
                <a:avLst/>
              </a:prstGeom>
              <a:noFill/>
              <a:ln w="12700">
                <a:solidFill>
                  <a:srgbClr val="000000"/>
                </a:solidFill>
                <a:prstDash val="sysDot"/>
                <a:round/>
                <a:tailEnd type="arrow" w="med" len="med"/>
              </a:ln>
            </p:spPr>
          </p:cxnSp>
          <p:cxnSp>
            <p:nvCxnSpPr>
              <p:cNvPr id="15" name="AutoShape 16"/>
              <p:cNvCxnSpPr>
                <a:cxnSpLocks noChangeShapeType="1"/>
              </p:cNvCxnSpPr>
              <p:nvPr/>
            </p:nvCxnSpPr>
            <p:spPr bwMode="auto">
              <a:xfrm flipV="1">
                <a:off x="4455" y="5808"/>
                <a:ext cx="420" cy="672"/>
              </a:xfrm>
              <a:prstGeom prst="straightConnector1">
                <a:avLst/>
              </a:prstGeom>
              <a:noFill/>
              <a:ln w="12700">
                <a:solidFill>
                  <a:srgbClr val="000000"/>
                </a:solidFill>
                <a:prstDash val="sysDot"/>
                <a:round/>
                <a:tailEnd type="arrow" w="med" len="med"/>
              </a:ln>
            </p:spPr>
          </p:cxnSp>
          <p:cxnSp>
            <p:nvCxnSpPr>
              <p:cNvPr id="16" name="AutoShape 17"/>
              <p:cNvCxnSpPr>
                <a:cxnSpLocks noChangeShapeType="1"/>
              </p:cNvCxnSpPr>
              <p:nvPr/>
            </p:nvCxnSpPr>
            <p:spPr bwMode="auto">
              <a:xfrm flipV="1">
                <a:off x="6750" y="5808"/>
                <a:ext cx="420" cy="672"/>
              </a:xfrm>
              <a:prstGeom prst="straightConnector1">
                <a:avLst/>
              </a:prstGeom>
              <a:noFill/>
              <a:ln w="12700">
                <a:solidFill>
                  <a:srgbClr val="000000"/>
                </a:solidFill>
                <a:prstDash val="sysDot"/>
                <a:round/>
                <a:tailEnd type="arrow" w="med" len="med"/>
              </a:ln>
            </p:spPr>
          </p:cxnSp>
          <p:cxnSp>
            <p:nvCxnSpPr>
              <p:cNvPr id="17" name="AutoShape 18"/>
              <p:cNvCxnSpPr>
                <a:cxnSpLocks noChangeShapeType="1"/>
              </p:cNvCxnSpPr>
              <p:nvPr/>
            </p:nvCxnSpPr>
            <p:spPr bwMode="auto">
              <a:xfrm flipV="1">
                <a:off x="8085" y="5808"/>
                <a:ext cx="420" cy="672"/>
              </a:xfrm>
              <a:prstGeom prst="straightConnector1">
                <a:avLst/>
              </a:prstGeom>
              <a:noFill/>
              <a:ln w="12700">
                <a:solidFill>
                  <a:srgbClr val="000000"/>
                </a:solidFill>
                <a:prstDash val="sysDot"/>
                <a:round/>
                <a:tailEnd type="arrow" w="med" len="med"/>
              </a:ln>
            </p:spPr>
          </p:cxnSp>
          <p:cxnSp>
            <p:nvCxnSpPr>
              <p:cNvPr id="18" name="AutoShape 19"/>
              <p:cNvCxnSpPr>
                <a:cxnSpLocks noChangeShapeType="1"/>
              </p:cNvCxnSpPr>
              <p:nvPr/>
            </p:nvCxnSpPr>
            <p:spPr bwMode="auto">
              <a:xfrm>
                <a:off x="4455" y="6960"/>
                <a:ext cx="223" cy="558"/>
              </a:xfrm>
              <a:prstGeom prst="straightConnector1">
                <a:avLst/>
              </a:prstGeom>
              <a:noFill/>
              <a:ln w="12700">
                <a:solidFill>
                  <a:srgbClr val="000000"/>
                </a:solidFill>
                <a:prstDash val="sysDot"/>
                <a:round/>
                <a:tailEnd type="arrow" w="med" len="med"/>
              </a:ln>
            </p:spPr>
          </p:cxnSp>
          <p:cxnSp>
            <p:nvCxnSpPr>
              <p:cNvPr id="19" name="AutoShape 20"/>
              <p:cNvCxnSpPr>
                <a:cxnSpLocks noChangeShapeType="1"/>
              </p:cNvCxnSpPr>
              <p:nvPr/>
            </p:nvCxnSpPr>
            <p:spPr bwMode="auto">
              <a:xfrm>
                <a:off x="5610" y="6960"/>
                <a:ext cx="223" cy="558"/>
              </a:xfrm>
              <a:prstGeom prst="straightConnector1">
                <a:avLst/>
              </a:prstGeom>
              <a:noFill/>
              <a:ln w="12700">
                <a:solidFill>
                  <a:srgbClr val="000000"/>
                </a:solidFill>
                <a:prstDash val="sysDot"/>
                <a:round/>
                <a:tailEnd type="arrow" w="med" len="med"/>
              </a:ln>
            </p:spPr>
          </p:cxnSp>
          <p:cxnSp>
            <p:nvCxnSpPr>
              <p:cNvPr id="20" name="AutoShape 21"/>
              <p:cNvCxnSpPr>
                <a:cxnSpLocks noChangeShapeType="1"/>
              </p:cNvCxnSpPr>
              <p:nvPr/>
            </p:nvCxnSpPr>
            <p:spPr bwMode="auto">
              <a:xfrm>
                <a:off x="6750" y="6960"/>
                <a:ext cx="223" cy="558"/>
              </a:xfrm>
              <a:prstGeom prst="straightConnector1">
                <a:avLst/>
              </a:prstGeom>
              <a:noFill/>
              <a:ln w="12700">
                <a:solidFill>
                  <a:srgbClr val="000000"/>
                </a:solidFill>
                <a:prstDash val="sysDot"/>
                <a:round/>
                <a:tailEnd type="arrow" w="med" len="med"/>
              </a:ln>
            </p:spPr>
          </p:cxnSp>
          <p:cxnSp>
            <p:nvCxnSpPr>
              <p:cNvPr id="21" name="AutoShape 22"/>
              <p:cNvCxnSpPr>
                <a:cxnSpLocks noChangeShapeType="1"/>
              </p:cNvCxnSpPr>
              <p:nvPr/>
            </p:nvCxnSpPr>
            <p:spPr bwMode="auto">
              <a:xfrm>
                <a:off x="8160" y="6960"/>
                <a:ext cx="223" cy="558"/>
              </a:xfrm>
              <a:prstGeom prst="straightConnector1">
                <a:avLst/>
              </a:prstGeom>
              <a:noFill/>
              <a:ln w="12700">
                <a:solidFill>
                  <a:srgbClr val="000000"/>
                </a:solidFill>
                <a:prstDash val="sysDot"/>
                <a:round/>
                <a:tailEnd type="arrow" w="med" len="med"/>
              </a:ln>
            </p:spPr>
          </p:cxnSp>
          <p:sp>
            <p:nvSpPr>
              <p:cNvPr id="22" name="AutoShape 23"/>
              <p:cNvSpPr>
                <a:spLocks noChangeArrowheads="1"/>
              </p:cNvSpPr>
              <p:nvPr/>
            </p:nvSpPr>
            <p:spPr bwMode="auto">
              <a:xfrm>
                <a:off x="4606" y="5891"/>
                <a:ext cx="2582" cy="480"/>
              </a:xfrm>
              <a:prstGeom prst="roundRect">
                <a:avLst>
                  <a:gd name="adj" fmla="val 16667"/>
                </a:avLst>
              </a:prstGeom>
              <a:noFill/>
              <a:ln w="9525">
                <a:noFill/>
                <a:round/>
              </a:ln>
            </p:spPr>
            <p:txBody>
              <a:bodyPr vert="horz" wrap="square" lIns="82296" tIns="41148" rIns="82296" bIns="41148" numCol="1" anchor="t" anchorCtr="0" compatLnSpc="1"/>
              <a:lstStyle/>
              <a:p>
                <a:pPr algn="ctr" defTabSz="822960"/>
                <a:r>
                  <a:rPr lang="zh-CN" altLang="en-US" sz="2160" b="1" dirty="0">
                    <a:solidFill>
                      <a:srgbClr val="00B050"/>
                    </a:solidFill>
                    <a:latin typeface="Calibri" panose="020F0502020204030204" pitchFamily="34" charset="0"/>
                    <a:cs typeface="宋体" panose="02010600030101010101" pitchFamily="2" charset="-122"/>
                  </a:rPr>
                  <a:t>持续反馈质量风险</a:t>
                </a:r>
                <a:endParaRPr lang="zh-CN" altLang="en-US" sz="2160" dirty="0">
                  <a:solidFill>
                    <a:srgbClr val="00B050"/>
                  </a:solidFill>
                  <a:latin typeface="Arial" panose="020B0604020202020204" pitchFamily="34" charset="0"/>
                  <a:cs typeface="宋体" panose="02010600030101010101" pitchFamily="2" charset="-122"/>
                </a:endParaRPr>
              </a:p>
            </p:txBody>
          </p:sp>
          <p:sp>
            <p:nvSpPr>
              <p:cNvPr id="23" name="AutoShape 24"/>
              <p:cNvSpPr>
                <a:spLocks noChangeArrowheads="1"/>
              </p:cNvSpPr>
              <p:nvPr/>
            </p:nvSpPr>
            <p:spPr bwMode="auto">
              <a:xfrm>
                <a:off x="4659" y="7043"/>
                <a:ext cx="2623" cy="480"/>
              </a:xfrm>
              <a:prstGeom prst="roundRect">
                <a:avLst>
                  <a:gd name="adj" fmla="val 16667"/>
                </a:avLst>
              </a:prstGeom>
              <a:noFill/>
              <a:ln w="9525">
                <a:noFill/>
                <a:round/>
              </a:ln>
            </p:spPr>
            <p:txBody>
              <a:bodyPr vert="horz" wrap="square" lIns="82296" tIns="41148" rIns="82296" bIns="41148" numCol="1" anchor="t" anchorCtr="0" compatLnSpc="1"/>
              <a:lstStyle/>
              <a:p>
                <a:pPr algn="ctr" defTabSz="822960"/>
                <a:r>
                  <a:rPr lang="zh-CN" altLang="en-US" sz="2160" b="1" dirty="0">
                    <a:solidFill>
                      <a:srgbClr val="00B050"/>
                    </a:solidFill>
                    <a:latin typeface="Calibri" panose="020F0502020204030204" pitchFamily="34" charset="0"/>
                    <a:cs typeface="宋体" panose="02010600030101010101" pitchFamily="2" charset="-122"/>
                  </a:rPr>
                  <a:t>持续反馈质量风险</a:t>
                </a:r>
                <a:endParaRPr lang="zh-CN" altLang="en-US" sz="2160" dirty="0">
                  <a:solidFill>
                    <a:srgbClr val="00B050"/>
                  </a:solidFill>
                  <a:latin typeface="Arial" panose="020B0604020202020204" pitchFamily="34" charset="0"/>
                  <a:cs typeface="宋体" panose="02010600030101010101" pitchFamily="2" charset="-122"/>
                </a:endParaRPr>
              </a:p>
            </p:txBody>
          </p:sp>
        </p:grpSp>
        <p:sp>
          <p:nvSpPr>
            <p:cNvPr id="13" name="文本框 12"/>
            <p:cNvSpPr txBox="1"/>
            <p:nvPr/>
          </p:nvSpPr>
          <p:spPr>
            <a:xfrm>
              <a:off x="582402" y="3509438"/>
              <a:ext cx="800219" cy="461665"/>
            </a:xfrm>
            <a:prstGeom prst="rect">
              <a:avLst/>
            </a:prstGeom>
            <a:noFill/>
          </p:spPr>
          <p:txBody>
            <a:bodyPr wrap="none" rtlCol="0">
              <a:spAutoFit/>
            </a:bodyPr>
            <a:lstStyle/>
            <a:p>
              <a:r>
                <a:rPr kumimoji="1" lang="zh-CN" altLang="en-US" sz="2400" dirty="0">
                  <a:solidFill>
                    <a:srgbClr val="FF0000"/>
                  </a:solidFill>
                  <a:latin typeface="微软雅黑" panose="020B0503020204020204" pitchFamily="34" charset="-122"/>
                  <a:ea typeface="微软雅黑" panose="020B0503020204020204" pitchFamily="34" charset="-122"/>
                </a:rPr>
                <a:t>测试</a:t>
              </a:r>
              <a:endParaRPr kumimoji="1"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7858814" y="3509438"/>
              <a:ext cx="800219" cy="461665"/>
            </a:xfrm>
            <a:prstGeom prst="rect">
              <a:avLst/>
            </a:prstGeom>
            <a:noFill/>
          </p:spPr>
          <p:txBody>
            <a:bodyPr wrap="none" rtlCol="0">
              <a:spAutoFit/>
            </a:bodyPr>
            <a:lstStyle/>
            <a:p>
              <a:r>
                <a:rPr kumimoji="1" lang="zh-CN" altLang="en-US" sz="2400" dirty="0">
                  <a:solidFill>
                    <a:srgbClr val="FF0000"/>
                  </a:solidFill>
                  <a:latin typeface="微软雅黑" panose="020B0503020204020204" pitchFamily="34" charset="-122"/>
                  <a:ea typeface="微软雅黑" panose="020B0503020204020204" pitchFamily="34" charset="-122"/>
                </a:rPr>
                <a:t>交付</a:t>
              </a:r>
              <a:endParaRPr kumimoji="1" lang="zh-CN" altLang="en-US" sz="2400"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95300" y="148544"/>
            <a:ext cx="7715250" cy="753061"/>
          </a:xfrm>
        </p:spPr>
        <p:txBody>
          <a:bodyPr/>
          <a:lstStyle/>
          <a:p>
            <a:r>
              <a:rPr kumimoji="1" lang="zh-CN" altLang="en-US" dirty="0">
                <a:latin typeface="微软雅黑" panose="020B0503020204020204" pitchFamily="34" charset="-122"/>
                <a:ea typeface="微软雅黑" panose="020B0503020204020204" pitchFamily="34" charset="-122"/>
              </a:rPr>
              <a:t>从经济视角认知软件测试</a:t>
            </a:r>
            <a:endParaRPr kumimoji="1" lang="zh-CN" altLang="en-US" dirty="0">
              <a:latin typeface="微软雅黑" panose="020B0503020204020204" pitchFamily="34" charset="-122"/>
              <a:ea typeface="微软雅黑" panose="020B0503020204020204" pitchFamily="34" charset="-122"/>
            </a:endParaRPr>
          </a:p>
        </p:txBody>
      </p:sp>
      <p:sp>
        <p:nvSpPr>
          <p:cNvPr id="33795" name="Content Placeholder 2"/>
          <p:cNvSpPr>
            <a:spLocks noGrp="1"/>
          </p:cNvSpPr>
          <p:nvPr>
            <p:ph idx="4294967295"/>
          </p:nvPr>
        </p:nvSpPr>
        <p:spPr>
          <a:xfrm>
            <a:off x="648388" y="901605"/>
            <a:ext cx="7847223" cy="1296237"/>
          </a:xfrm>
        </p:spPr>
        <p:txBody>
          <a:bodyPr/>
          <a:lstStyle/>
          <a:p>
            <a:pPr marL="0" indent="0" eaLnBrk="0" hangingPunct="0">
              <a:lnSpc>
                <a:spcPct val="130000"/>
              </a:lnSpc>
              <a:buClr>
                <a:schemeClr val="accent1">
                  <a:lumMod val="50000"/>
                </a:schemeClr>
              </a:buClr>
              <a:buSzPct val="90000"/>
              <a:buNone/>
              <a:defRPr/>
            </a:pPr>
            <a:r>
              <a:rPr lang="zh-CN" altLang="en-US" sz="1800" b="1" u="sng" dirty="0">
                <a:solidFill>
                  <a:srgbClr val="3366FF"/>
                </a:solidFill>
                <a:ea typeface="楷体" panose="02010609060101010101" charset="-122"/>
                <a:cs typeface="楷体" panose="02010609060101010101" charset="-122"/>
              </a:rPr>
              <a:t>测试的经济观点</a:t>
            </a:r>
            <a:r>
              <a:rPr lang="zh-CN" altLang="en-US" sz="1800" dirty="0">
                <a:ea typeface="楷体" panose="02010609060101010101" charset="-122"/>
                <a:cs typeface="楷体" panose="02010609060101010101" charset="-122"/>
              </a:rPr>
              <a:t>就是以最小的代价获得最高的软件产品质量。经济观点也要求软件测试尽早开展工作，发现缺陷越早，返工的工作量就越小，所造成的损失就越小。测试的成本</a:t>
            </a:r>
            <a:r>
              <a:rPr lang="en-US" altLang="zh-CN" sz="1800" dirty="0">
                <a:ea typeface="楷体" panose="02010609060101010101" charset="-122"/>
                <a:cs typeface="楷体" panose="02010609060101010101" charset="-122"/>
              </a:rPr>
              <a:t>&lt; </a:t>
            </a:r>
            <a:r>
              <a:rPr lang="zh-CN" altLang="en-US" sz="1800" dirty="0">
                <a:ea typeface="楷体" panose="02010609060101010101" charset="-122"/>
                <a:cs typeface="楷体" panose="02010609060101010101" charset="-122"/>
              </a:rPr>
              <a:t>缺陷造成的损失，测试才有意义。</a:t>
            </a:r>
            <a:endParaRPr lang="zh-CN" altLang="en-US" sz="1800" dirty="0">
              <a:ea typeface="楷体" panose="02010609060101010101" charset="-122"/>
              <a:cs typeface="楷体" panose="02010609060101010101" charset="-122"/>
            </a:endParaRPr>
          </a:p>
        </p:txBody>
      </p:sp>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012315" y="2297430"/>
            <a:ext cx="3731895" cy="2593975"/>
          </a:xfrm>
          <a:prstGeom prst="rect">
            <a:avLst/>
          </a:prstGeom>
        </p:spPr>
      </p:pic>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angChao/Desktop/西南大学.png西南大学"/>
          <p:cNvPicPr>
            <a:picLocks noChangeAspect="1"/>
          </p:cNvPicPr>
          <p:nvPr/>
        </p:nvPicPr>
        <p:blipFill>
          <a:blip r:embed="rId1">
            <a:duotone>
              <a:schemeClr val="accent1">
                <a:shade val="45000"/>
                <a:satMod val="135000"/>
              </a:schemeClr>
              <a:prstClr val="white"/>
            </a:duotone>
          </a:blip>
          <a:srcRect t="15028" b="15028"/>
          <a:stretch>
            <a:fillRect/>
          </a:stretch>
        </p:blipFill>
        <p:spPr>
          <a:xfrm>
            <a:off x="-1" y="-29046"/>
            <a:ext cx="9144001" cy="4267806"/>
          </a:xfrm>
          <a:prstGeom prst="rect">
            <a:avLst/>
          </a:prstGeom>
        </p:spPr>
      </p:pic>
      <p:sp>
        <p:nvSpPr>
          <p:cNvPr id="2" name="标题 1"/>
          <p:cNvSpPr>
            <a:spLocks noGrp="1"/>
          </p:cNvSpPr>
          <p:nvPr>
            <p:ph type="title"/>
          </p:nvPr>
        </p:nvSpPr>
        <p:spPr>
          <a:xfrm>
            <a:off x="1007982" y="937094"/>
            <a:ext cx="7128035" cy="895350"/>
          </a:xfrm>
        </p:spPr>
        <p:txBody>
          <a:bodyPr>
            <a:normAutofit/>
          </a:bodyPr>
          <a:lstStyle/>
          <a:p>
            <a:r>
              <a:rPr lang="zh-CN" altLang="en-US" sz="4800" b="1" dirty="0">
                <a:solidFill>
                  <a:schemeClr val="accent2">
                    <a:lumMod val="75000"/>
                  </a:schemeClr>
                </a:solidFill>
                <a:sym typeface="+mn-ea"/>
              </a:rPr>
              <a:t>测试与开发的关系</a:t>
            </a:r>
            <a:endParaRPr lang="zh-CN" altLang="en-US" sz="4800" b="1" dirty="0">
              <a:solidFill>
                <a:schemeClr val="accent2">
                  <a:lumMod val="75000"/>
                </a:schemeClr>
              </a:solidFill>
            </a:endParaRPr>
          </a:p>
        </p:txBody>
      </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988" y="288736"/>
            <a:ext cx="7357005" cy="523875"/>
          </a:xfrm>
        </p:spPr>
        <p:txBody>
          <a:bodyPr>
            <a:normAutofit/>
          </a:bodyPr>
          <a:lstStyle/>
          <a:p>
            <a:r>
              <a:rPr lang="zh-CN" altLang="en-US" dirty="0"/>
              <a:t>测试不是开发下一道工序</a:t>
            </a:r>
            <a:endParaRPr kumimoji="1" lang="zh-CN" altLang="en-US" dirty="0"/>
          </a:p>
        </p:txBody>
      </p:sp>
      <p:sp>
        <p:nvSpPr>
          <p:cNvPr id="4" name="圆角矩形 3"/>
          <p:cNvSpPr/>
          <p:nvPr/>
        </p:nvSpPr>
        <p:spPr>
          <a:xfrm>
            <a:off x="2514600" y="103564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需求定义</a:t>
            </a:r>
            <a:endPar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303277" y="184794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设计</a:t>
            </a:r>
            <a:endPar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圆角矩形 7"/>
          <p:cNvSpPr/>
          <p:nvPr/>
        </p:nvSpPr>
        <p:spPr>
          <a:xfrm>
            <a:off x="3984315" y="2666805"/>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编程</a:t>
            </a:r>
            <a:endPar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圆角矩形 8"/>
          <p:cNvSpPr/>
          <p:nvPr/>
        </p:nvSpPr>
        <p:spPr>
          <a:xfrm>
            <a:off x="4838700" y="341490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测试</a:t>
            </a:r>
            <a:endPar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786437" y="4241592"/>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交付</a:t>
            </a:r>
            <a:endPar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2" name="曲线连接符 11"/>
          <p:cNvCxnSpPr>
            <a:stCxn id="4" idx="3"/>
          </p:cNvCxnSpPr>
          <p:nvPr/>
        </p:nvCxnSpPr>
        <p:spPr>
          <a:xfrm>
            <a:off x="3876675" y="1269011"/>
            <a:ext cx="533400"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5" idx="3"/>
          </p:cNvCxnSpPr>
          <p:nvPr/>
        </p:nvCxnSpPr>
        <p:spPr>
          <a:xfrm>
            <a:off x="4665352" y="2081311"/>
            <a:ext cx="468622"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a:off x="6200775" y="3662655"/>
            <a:ext cx="533400"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8" idx="3"/>
          </p:cNvCxnSpPr>
          <p:nvPr/>
        </p:nvCxnSpPr>
        <p:spPr>
          <a:xfrm>
            <a:off x="5346390" y="2900168"/>
            <a:ext cx="425760" cy="514740"/>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4933000" y="3078157"/>
            <a:ext cx="1085850" cy="1083274"/>
            <a:chOff x="6343650" y="1164626"/>
            <a:chExt cx="1085850" cy="1083274"/>
          </a:xfrm>
        </p:grpSpPr>
        <p:cxnSp>
          <p:nvCxnSpPr>
            <p:cNvPr id="28" name="直线连接符 27"/>
            <p:cNvCxnSpPr/>
            <p:nvPr/>
          </p:nvCxnSpPr>
          <p:spPr>
            <a:xfrm>
              <a:off x="6343650" y="1329586"/>
              <a:ext cx="1085850" cy="751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p:cNvCxnSpPr/>
            <p:nvPr/>
          </p:nvCxnSpPr>
          <p:spPr>
            <a:xfrm flipV="1">
              <a:off x="6734175" y="1164626"/>
              <a:ext cx="333374" cy="10832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7980680" cy="3534410"/>
          </a:xfrm>
        </p:spPr>
        <p:txBody>
          <a:bodyPr>
            <a:normAutofit lnSpcReduction="10000"/>
          </a:bodyPr>
          <a:lstStyle/>
          <a:p>
            <a:pPr>
              <a:lnSpc>
                <a:spcPct val="150000"/>
              </a:lnSpc>
            </a:pPr>
            <a:r>
              <a:rPr lang="zh-CN" altLang="en-US" sz="1800" dirty="0">
                <a:solidFill>
                  <a:srgbClr val="000000"/>
                </a:solidFill>
                <a:latin typeface="宋体" panose="02010600030101010101" pitchFamily="2" charset="-122"/>
                <a:ea typeface="宋体" panose="02010600030101010101" pitchFamily="2" charset="-122"/>
                <a:sym typeface="+mn-ea"/>
              </a:rPr>
              <a:t>测试应该贯穿整个软件生命</a:t>
            </a:r>
            <a:r>
              <a:rPr lang="zh-CN" altLang="en-US" sz="1800" dirty="0">
                <a:solidFill>
                  <a:srgbClr val="000000"/>
                </a:solidFill>
                <a:latin typeface="宋体" panose="02010600030101010101" pitchFamily="2" charset="-122"/>
                <a:ea typeface="宋体" panose="02010600030101010101" pitchFamily="2" charset="-122"/>
                <a:sym typeface="+mn-ea"/>
              </a:rPr>
              <a:t>周期</a:t>
            </a:r>
            <a:endParaRPr lang="zh-CN" altLang="en-US" sz="1800" dirty="0">
              <a:solidFill>
                <a:srgbClr val="000000"/>
              </a:solidFill>
              <a:latin typeface="宋体" panose="02010600030101010101" pitchFamily="2" charset="-122"/>
              <a:ea typeface="宋体" panose="02010600030101010101" pitchFamily="2" charset="-122"/>
              <a:sym typeface="+mn-ea"/>
            </a:endParaRPr>
          </a:p>
          <a:p>
            <a:pPr>
              <a:lnSpc>
                <a:spcPct val="150000"/>
              </a:lnSpc>
            </a:pPr>
            <a:r>
              <a:rPr lang="zh-CN" altLang="en-US" sz="1800" dirty="0">
                <a:solidFill>
                  <a:srgbClr val="000000"/>
                </a:solidFill>
                <a:latin typeface="宋体" panose="02010600030101010101" pitchFamily="2" charset="-122"/>
                <a:ea typeface="宋体" panose="02010600030101010101" pitchFamily="2" charset="-122"/>
                <a:sym typeface="+mn-ea"/>
              </a:rPr>
              <a:t>测试的各个阶段和开发的各个阶段有着对应</a:t>
            </a:r>
            <a:r>
              <a:rPr lang="zh-CN" altLang="en-US" sz="1800" dirty="0">
                <a:solidFill>
                  <a:srgbClr val="000000"/>
                </a:solidFill>
                <a:latin typeface="宋体" panose="02010600030101010101" pitchFamily="2" charset="-122"/>
                <a:ea typeface="宋体" panose="02010600030101010101" pitchFamily="2" charset="-122"/>
                <a:sym typeface="+mn-ea"/>
              </a:rPr>
              <a:t>关系</a:t>
            </a:r>
            <a:endParaRPr lang="zh-CN" altLang="en-US" sz="1800" dirty="0">
              <a:solidFill>
                <a:srgbClr val="000000"/>
              </a:solidFill>
              <a:latin typeface="宋体" panose="02010600030101010101" pitchFamily="2" charset="-122"/>
              <a:ea typeface="宋体" panose="02010600030101010101" pitchFamily="2"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V</a:t>
            </a:r>
            <a:r>
              <a:rPr dirty="0">
                <a:latin typeface="微软雅黑" panose="020B0503020204020204" pitchFamily="34" charset="-122"/>
                <a:ea typeface="微软雅黑" panose="020B0503020204020204" pitchFamily="34" charset="-122"/>
                <a:sym typeface="+mn-ea"/>
              </a:rPr>
              <a:t>型</a:t>
            </a:r>
            <a:r>
              <a:rPr dirty="0">
                <a:latin typeface="微软雅黑" panose="020B0503020204020204" pitchFamily="34" charset="-122"/>
                <a:ea typeface="微软雅黑" panose="020B0503020204020204" pitchFamily="34" charset="-122"/>
                <a:sym typeface="+mn-ea"/>
              </a:rPr>
              <a:t>模型</a:t>
            </a:r>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7980680" cy="3534410"/>
          </a:xfrm>
        </p:spPr>
        <p:txBody>
          <a:bodyPr>
            <a:normAutofit lnSpcReduction="10000"/>
          </a:bodyPr>
          <a:lstStyle/>
          <a:p>
            <a:pPr>
              <a:lnSpc>
                <a:spcPct val="150000"/>
              </a:lnSpc>
            </a:pPr>
            <a:endParaRPr lang="zh-CN" altLang="en-US" sz="1800" dirty="0">
              <a:solidFill>
                <a:srgbClr val="000000"/>
              </a:solidFill>
              <a:latin typeface="宋体" panose="02010600030101010101" pitchFamily="2" charset="-122"/>
              <a:ea typeface="宋体" panose="02010600030101010101" pitchFamily="2" charset="-122"/>
              <a:sym typeface="+mn-ea"/>
            </a:endParaRPr>
          </a:p>
        </p:txBody>
      </p:sp>
      <p:pic>
        <p:nvPicPr>
          <p:cNvPr id="100" name="图片 99"/>
          <p:cNvPicPr/>
          <p:nvPr>
            <p:custDataLst>
              <p:tags r:id="rId1"/>
            </p:custDataLst>
          </p:nvPr>
        </p:nvPicPr>
        <p:blipFill>
          <a:blip r:embed="rId2"/>
          <a:stretch>
            <a:fillRect/>
          </a:stretch>
        </p:blipFill>
        <p:spPr>
          <a:xfrm>
            <a:off x="800100" y="876935"/>
            <a:ext cx="7040880" cy="397383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测试与开发是并行、协作的关系</a:t>
            </a:r>
            <a:endParaRPr kumimoji="1" lang="zh-CN" altLang="en-US" sz="2000" b="0" dirty="0"/>
          </a:p>
        </p:txBody>
      </p:sp>
      <p:pic>
        <p:nvPicPr>
          <p:cNvPr id="101" name="图片 100"/>
          <p:cNvPicPr/>
          <p:nvPr>
            <p:custDataLst>
              <p:tags r:id="rId1"/>
            </p:custDataLst>
          </p:nvPr>
        </p:nvPicPr>
        <p:blipFill>
          <a:blip r:embed="rId2"/>
          <a:stretch>
            <a:fillRect/>
          </a:stretch>
        </p:blipFill>
        <p:spPr>
          <a:xfrm>
            <a:off x="1106170" y="971550"/>
            <a:ext cx="6082030" cy="3763010"/>
          </a:xfrm>
          <a:prstGeom prst="rect">
            <a:avLst/>
          </a:prstGeom>
          <a:noFill/>
          <a:ln w="9525">
            <a:noFill/>
          </a:ln>
        </p:spPr>
      </p:pic>
      <p:pic>
        <p:nvPicPr>
          <p:cNvPr id="4" name="图片 3"/>
          <p:cNvPicPr>
            <a:picLocks noChangeAspect="1"/>
          </p:cNvPicPr>
          <p:nvPr>
            <p:custDataLst>
              <p:tags r:id="rId3"/>
            </p:custDataLst>
          </p:nvPr>
        </p:nvPicPr>
        <p:blipFill>
          <a:blip r:embed="rId4"/>
          <a:stretch>
            <a:fillRect/>
          </a:stretch>
        </p:blipFill>
        <p:spPr>
          <a:xfrm>
            <a:off x="366395" y="4163695"/>
            <a:ext cx="2197100" cy="914400"/>
          </a:xfrm>
          <a:prstGeom prst="rect">
            <a:avLst/>
          </a:prstGeom>
        </p:spPr>
      </p:pic>
      <p:pic>
        <p:nvPicPr>
          <p:cNvPr id="5" name="图片 4"/>
          <p:cNvPicPr>
            <a:picLocks noChangeAspect="1"/>
          </p:cNvPicPr>
          <p:nvPr>
            <p:custDataLst>
              <p:tags r:id="rId5"/>
            </p:custDataLst>
          </p:nvPr>
        </p:nvPicPr>
        <p:blipFill>
          <a:blip r:embed="rId4"/>
          <a:stretch>
            <a:fillRect/>
          </a:stretch>
        </p:blipFill>
        <p:spPr>
          <a:xfrm>
            <a:off x="5708650" y="4001770"/>
            <a:ext cx="2197100" cy="914400"/>
          </a:xfrm>
          <a:prstGeom prst="rect">
            <a:avLst/>
          </a:prstGeom>
        </p:spPr>
      </p:pic>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dirty="0">
                <a:latin typeface="微软雅黑" panose="020B0503020204020204" pitchFamily="34" charset="-122"/>
                <a:ea typeface="微软雅黑" panose="020B0503020204020204" pitchFamily="34" charset="-122"/>
                <a:sym typeface="+mn-ea"/>
              </a:rPr>
              <a:t>本章</a:t>
            </a:r>
            <a:r>
              <a:rPr dirty="0">
                <a:latin typeface="微软雅黑" panose="020B0503020204020204" pitchFamily="34" charset="-122"/>
                <a:ea typeface="微软雅黑" panose="020B0503020204020204" pitchFamily="34" charset="-122"/>
                <a:sym typeface="+mn-ea"/>
              </a:rPr>
              <a:t>小结</a:t>
            </a:r>
            <a:endParaRPr dirty="0">
              <a:latin typeface="微软雅黑" panose="020B0503020204020204" pitchFamily="34" charset="-122"/>
              <a:ea typeface="微软雅黑" panose="020B0503020204020204" pitchFamily="34" charset="-122"/>
              <a:sym typeface="+mn-ea"/>
            </a:endParaRPr>
          </a:p>
        </p:txBody>
      </p:sp>
      <p:sp>
        <p:nvSpPr>
          <p:cNvPr id="20483" name="Content Placeholder 2"/>
          <p:cNvSpPr>
            <a:spLocks noGrp="1"/>
          </p:cNvSpPr>
          <p:nvPr>
            <p:ph idx="4294967295"/>
          </p:nvPr>
        </p:nvSpPr>
        <p:spPr>
          <a:xfrm>
            <a:off x="198755" y="1258570"/>
            <a:ext cx="7980680" cy="3534410"/>
          </a:xfrm>
        </p:spPr>
        <p:txBody>
          <a:bodyPr>
            <a:normAutofit lnSpcReduction="10000"/>
          </a:bodyPr>
          <a:lstStyle/>
          <a:p>
            <a:pPr>
              <a:lnSpc>
                <a:spcPct val="150000"/>
              </a:lnSpc>
            </a:pPr>
            <a:r>
              <a:rPr lang="zh-CN" altLang="en-US" sz="1800" dirty="0">
                <a:solidFill>
                  <a:srgbClr val="000000"/>
                </a:solidFill>
                <a:latin typeface="宋体" panose="02010600030101010101" pitchFamily="2" charset="-122"/>
                <a:ea typeface="宋体" panose="02010600030101010101" pitchFamily="2" charset="-122"/>
                <a:sym typeface="+mn-ea"/>
              </a:rPr>
              <a:t>理解测试的定义与价值</a:t>
            </a:r>
            <a:endParaRPr lang="zh-CN" altLang="en-US" sz="1800" dirty="0">
              <a:solidFill>
                <a:srgbClr val="000000"/>
              </a:solidFill>
              <a:latin typeface="宋体" panose="02010600030101010101" pitchFamily="2" charset="-122"/>
              <a:ea typeface="宋体" panose="02010600030101010101" pitchFamily="2" charset="-122"/>
              <a:sym typeface="+mn-ea"/>
            </a:endParaRPr>
          </a:p>
          <a:p>
            <a:pPr>
              <a:lnSpc>
                <a:spcPct val="150000"/>
              </a:lnSpc>
            </a:pPr>
            <a:r>
              <a:rPr lang="zh-CN" altLang="en-US" sz="1800" dirty="0">
                <a:solidFill>
                  <a:srgbClr val="000000"/>
                </a:solidFill>
                <a:latin typeface="宋体" panose="02010600030101010101" pitchFamily="2" charset="-122"/>
                <a:ea typeface="宋体" panose="02010600030101010101" pitchFamily="2" charset="-122"/>
                <a:sym typeface="+mn-ea"/>
              </a:rPr>
              <a:t>从不同视角认识软件测试</a:t>
            </a:r>
            <a:endParaRPr lang="zh-CN" altLang="en-US" sz="1800" dirty="0">
              <a:solidFill>
                <a:srgbClr val="000000"/>
              </a:solidFill>
              <a:latin typeface="宋体" panose="02010600030101010101" pitchFamily="2" charset="-122"/>
              <a:ea typeface="宋体" panose="02010600030101010101" pitchFamily="2" charset="-122"/>
              <a:sym typeface="+mn-ea"/>
            </a:endParaRPr>
          </a:p>
          <a:p>
            <a:pPr>
              <a:lnSpc>
                <a:spcPct val="150000"/>
              </a:lnSpc>
            </a:pPr>
            <a:r>
              <a:rPr lang="zh-CN" altLang="en-US" sz="1800" dirty="0">
                <a:solidFill>
                  <a:srgbClr val="000000"/>
                </a:solidFill>
                <a:latin typeface="宋体" panose="02010600030101010101" pitchFamily="2" charset="-122"/>
                <a:ea typeface="宋体" panose="02010600030101010101" pitchFamily="2" charset="-122"/>
                <a:sym typeface="+mn-ea"/>
              </a:rPr>
              <a:t>正向思维</a:t>
            </a:r>
            <a:r>
              <a:rPr lang="zh-CN" altLang="en-US" sz="1800" dirty="0">
                <a:solidFill>
                  <a:srgbClr val="000000"/>
                </a:solidFill>
                <a:latin typeface="宋体" panose="02010600030101010101" pitchFamily="2" charset="-122"/>
                <a:ea typeface="宋体" panose="02010600030101010101" pitchFamily="2" charset="-122"/>
                <a:sym typeface="+mn-ea"/>
              </a:rPr>
              <a:t>与逆向思维</a:t>
            </a:r>
            <a:endParaRPr lang="zh-CN" altLang="en-US" sz="1800" dirty="0">
              <a:solidFill>
                <a:srgbClr val="000000"/>
              </a:solidFill>
              <a:latin typeface="宋体" panose="02010600030101010101" pitchFamily="2" charset="-122"/>
              <a:ea typeface="宋体" panose="02010600030101010101" pitchFamily="2" charset="-122"/>
              <a:sym typeface="+mn-ea"/>
            </a:endParaRPr>
          </a:p>
          <a:p>
            <a:pPr>
              <a:lnSpc>
                <a:spcPct val="150000"/>
              </a:lnSpc>
            </a:pPr>
            <a:r>
              <a:rPr lang="zh-CN" altLang="en-US" sz="1800" dirty="0">
                <a:solidFill>
                  <a:srgbClr val="000000"/>
                </a:solidFill>
                <a:latin typeface="宋体" panose="02010600030101010101" pitchFamily="2" charset="-122"/>
                <a:ea typeface="宋体" panose="02010600030101010101" pitchFamily="2" charset="-122"/>
                <a:sym typeface="+mn-ea"/>
              </a:rPr>
              <a:t>理解测试</a:t>
            </a:r>
            <a:r>
              <a:rPr lang="zh-CN" altLang="en-US" sz="1800" dirty="0">
                <a:solidFill>
                  <a:srgbClr val="000000"/>
                </a:solidFill>
                <a:latin typeface="宋体" panose="02010600030101010101" pitchFamily="2" charset="-122"/>
                <a:ea typeface="宋体" panose="02010600030101010101" pitchFamily="2" charset="-122"/>
                <a:sym typeface="+mn-ea"/>
              </a:rPr>
              <a:t>与开发之间的关系</a:t>
            </a:r>
            <a:endParaRPr lang="zh-CN" altLang="en-US" sz="1800" dirty="0">
              <a:solidFill>
                <a:srgbClr val="000000"/>
              </a:solidFill>
              <a:latin typeface="宋体" panose="02010600030101010101" pitchFamily="2" charset="-122"/>
              <a:ea typeface="宋体" panose="02010600030101010101" pitchFamily="2" charset="-122"/>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14682" y="604302"/>
            <a:ext cx="3658214" cy="994172"/>
          </a:xfrm>
        </p:spPr>
        <p:txBody>
          <a:bodyPr/>
          <a:lstStyle/>
          <a:p>
            <a:pPr>
              <a:lnSpc>
                <a:spcPct val="110000"/>
              </a:lnSpc>
            </a:pPr>
            <a:r>
              <a:rPr lang="en-US" altLang="zh-CN" b="1" dirty="0">
                <a:solidFill>
                  <a:srgbClr val="435CC8"/>
                </a:solidFill>
                <a:latin typeface="微软雅黑" panose="020B0503020204020204" pitchFamily="34" charset="-122"/>
                <a:ea typeface="微软雅黑" panose="020B0503020204020204" pitchFamily="34" charset="-122"/>
              </a:rPr>
              <a:t>Q&amp;</a:t>
            </a:r>
            <a:r>
              <a:rPr lang="en-US" altLang="zh-CN" b="1" dirty="0">
                <a:solidFill>
                  <a:srgbClr val="435CC8"/>
                </a:solidFill>
                <a:latin typeface="微软雅黑" panose="020B0503020204020204" pitchFamily="34" charset="-122"/>
                <a:ea typeface="微软雅黑" panose="020B0503020204020204" pitchFamily="34" charset="-122"/>
              </a:rPr>
              <a:t>A</a:t>
            </a:r>
            <a:endParaRPr lang="en-US" altLang="zh-CN" b="1" dirty="0">
              <a:solidFill>
                <a:srgbClr val="435CC8"/>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4"/>
          </p:nvPr>
        </p:nvSpPr>
        <p:spPr>
          <a:xfrm>
            <a:off x="1457939" y="1598474"/>
            <a:ext cx="2171700" cy="326643"/>
          </a:xfrm>
        </p:spPr>
        <p:txBody>
          <a:bodyPr>
            <a:noAutofit/>
          </a:bodyPr>
          <a:lstStyle/>
          <a:p>
            <a:endParaRPr lang="zh-CN" altLang="en-US" sz="1600" dirty="0">
              <a:solidFill>
                <a:srgbClr val="435CC8"/>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教材</a:t>
            </a:r>
            <a:endParaRPr kumimoji="1" lang="zh-CN" altLang="en-US" dirty="0"/>
          </a:p>
        </p:txBody>
      </p:sp>
      <p:sp>
        <p:nvSpPr>
          <p:cNvPr id="3" name="根据分享大纲以及讲义开头列写的学习要点，依次开始深入讲解。"/>
          <p:cNvSpPr txBox="1"/>
          <p:nvPr/>
        </p:nvSpPr>
        <p:spPr>
          <a:xfrm>
            <a:off x="504483" y="1369549"/>
            <a:ext cx="5745488" cy="240982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zh-CN" sz="2000" dirty="0">
                <a:latin typeface="微软雅黑" panose="020B0503020204020204" pitchFamily="34" charset="-122"/>
                <a:ea typeface="微软雅黑" panose="020B0503020204020204" pitchFamily="34" charset="-122"/>
              </a:rPr>
              <a:t>《软件测试方法和技术》</a:t>
            </a:r>
            <a:endParaRPr lang="zh-CN"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zh-CN" sz="2000" dirty="0">
                <a:latin typeface="微软雅黑" panose="020B0503020204020204" pitchFamily="34" charset="-122"/>
                <a:ea typeface="微软雅黑" panose="020B0503020204020204" pitchFamily="34" charset="-122"/>
              </a:rPr>
              <a:t>本书共分三篇：软件测试的原理与方法，</a:t>
            </a:r>
            <a:r>
              <a:rPr lang="zh-CN" altLang="en-US" sz="2000" dirty="0">
                <a:latin typeface="微软雅黑" panose="020B0503020204020204" pitchFamily="34" charset="-122"/>
                <a:ea typeface="微软雅黑" panose="020B0503020204020204" pitchFamily="34" charset="-122"/>
              </a:rPr>
              <a:t>软件测试</a:t>
            </a:r>
            <a:r>
              <a:rPr lang="zh-CN" altLang="zh-CN" sz="2000" dirty="0">
                <a:latin typeface="微软雅黑" panose="020B0503020204020204" pitchFamily="34" charset="-122"/>
                <a:ea typeface="微软雅黑" panose="020B0503020204020204" pitchFamily="34" charset="-122"/>
              </a:rPr>
              <a:t>技术和</a:t>
            </a:r>
            <a:r>
              <a:rPr lang="zh-CN" altLang="en-US" sz="2000" dirty="0">
                <a:latin typeface="微软雅黑" panose="020B0503020204020204" pitchFamily="34" charset="-122"/>
                <a:ea typeface="微软雅黑" panose="020B0503020204020204" pitchFamily="34" charset="-122"/>
              </a:rPr>
              <a:t>软件测试项目</a:t>
            </a:r>
            <a:r>
              <a:rPr lang="zh-CN" altLang="zh-CN" sz="2000" dirty="0">
                <a:latin typeface="微软雅黑" panose="020B0503020204020204" pitchFamily="34" charset="-122"/>
                <a:ea typeface="微软雅黑" panose="020B0503020204020204" pitchFamily="34" charset="-122"/>
              </a:rPr>
              <a:t>实践</a:t>
            </a:r>
            <a:endParaRPr lang="zh-CN"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内容全面，部分内容不够</a:t>
            </a:r>
            <a:r>
              <a:rPr lang="zh-CN" altLang="en-US" sz="2000" dirty="0">
                <a:latin typeface="微软雅黑" panose="020B0503020204020204" pitchFamily="34" charset="-122"/>
                <a:ea typeface="微软雅黑" panose="020B0503020204020204" pitchFamily="34" charset="-122"/>
              </a:rPr>
              <a:t>深入</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教学过程中通过</a:t>
            </a:r>
            <a:r>
              <a:rPr lang="en-US" altLang="zh-CN" sz="2000" dirty="0">
                <a:latin typeface="微软雅黑" panose="020B0503020204020204" pitchFamily="34" charset="-122"/>
                <a:ea typeface="微软雅黑" panose="020B0503020204020204" pitchFamily="34" charset="-122"/>
              </a:rPr>
              <a:t>PPT</a:t>
            </a:r>
            <a:r>
              <a:rPr lang="zh-CN" altLang="en-US" sz="2000" dirty="0">
                <a:latin typeface="微软雅黑" panose="020B0503020204020204" pitchFamily="34" charset="-122"/>
                <a:ea typeface="微软雅黑" panose="020B0503020204020204" pitchFamily="34" charset="-122"/>
              </a:rPr>
              <a:t>补充</a:t>
            </a:r>
            <a:r>
              <a:rPr lang="zh-CN" altLang="en-US" sz="2000" dirty="0">
                <a:latin typeface="微软雅黑" panose="020B0503020204020204" pitchFamily="34" charset="-122"/>
                <a:ea typeface="微软雅黑" panose="020B0503020204020204" pitchFamily="34" charset="-122"/>
              </a:rPr>
              <a:t>知识</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811676" y="1165389"/>
            <a:ext cx="2063455" cy="28181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参考书</a:t>
            </a:r>
            <a:endParaRPr kumimoji="1" lang="zh-CN" altLang="en-US" dirty="0"/>
          </a:p>
        </p:txBody>
      </p:sp>
      <p:sp>
        <p:nvSpPr>
          <p:cNvPr id="3" name="根据分享大纲以及讲义开头列写的学习要点，依次开始深入讲解。"/>
          <p:cNvSpPr txBox="1"/>
          <p:nvPr/>
        </p:nvSpPr>
        <p:spPr>
          <a:xfrm>
            <a:off x="504483" y="1831194"/>
            <a:ext cx="5745488" cy="148653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软件测试》</a:t>
            </a:r>
            <a:endParaRPr lang="zh-CN" altLang="zh-CN"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经典</a:t>
            </a:r>
            <a:r>
              <a:rPr lang="zh-CN" altLang="en-US" sz="2000" dirty="0">
                <a:latin typeface="微软雅黑" panose="020B0503020204020204" pitchFamily="34" charset="-122"/>
                <a:ea typeface="微软雅黑" panose="020B0503020204020204" pitchFamily="34" charset="-122"/>
              </a:rPr>
              <a:t>教材</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讲解的比较</a:t>
            </a:r>
            <a:r>
              <a:rPr lang="zh-CN" altLang="en-US" sz="2000" dirty="0">
                <a:latin typeface="微软雅黑" panose="020B0503020204020204" pitchFamily="34" charset="-122"/>
                <a:ea typeface="微软雅黑" panose="020B0503020204020204" pitchFamily="34" charset="-122"/>
              </a:rPr>
              <a:t>浅</a:t>
            </a:r>
            <a:endParaRPr lang="zh-CN" altLang="en-US" sz="2000" dirty="0">
              <a:latin typeface="微软雅黑" panose="020B0503020204020204" pitchFamily="34" charset="-122"/>
              <a:ea typeface="微软雅黑" panose="020B0503020204020204" pitchFamily="34" charset="-122"/>
            </a:endParaRPr>
          </a:p>
        </p:txBody>
      </p:sp>
      <p:pic>
        <p:nvPicPr>
          <p:cNvPr id="102" name="图片 101"/>
          <p:cNvPicPr/>
          <p:nvPr>
            <p:custDataLst>
              <p:tags r:id="rId1"/>
            </p:custDataLst>
          </p:nvPr>
        </p:nvPicPr>
        <p:blipFill>
          <a:blip r:embed="rId2"/>
          <a:stretch>
            <a:fillRect/>
          </a:stretch>
        </p:blipFill>
        <p:spPr>
          <a:xfrm>
            <a:off x="6479540" y="1332865"/>
            <a:ext cx="2103120" cy="282765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sp>
        <p:nvSpPr>
          <p:cNvPr id="3" name="根据分享大纲以及讲义开头列写的学习要点，依次开始深入讲解。"/>
          <p:cNvSpPr txBox="1"/>
          <p:nvPr/>
        </p:nvSpPr>
        <p:spPr>
          <a:xfrm>
            <a:off x="843849" y="804605"/>
            <a:ext cx="6713088" cy="3333115"/>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这是一门难度相对不大的</a:t>
            </a:r>
            <a:r>
              <a:rPr lang="zh-CN" altLang="en-US" sz="2000" dirty="0">
                <a:latin typeface="微软雅黑" panose="020B0503020204020204" pitchFamily="34" charset="-122"/>
                <a:ea typeface="微软雅黑" panose="020B0503020204020204" pitchFamily="34" charset="-122"/>
              </a:rPr>
              <a:t>课程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知识的严谨性和完备性不强，方法着重</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用着有效</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教材对知识点着重介绍而不是深入</a:t>
            </a:r>
            <a:r>
              <a:rPr lang="zh-CN" altLang="en-US" sz="2000" dirty="0">
                <a:latin typeface="微软雅黑" panose="020B0503020204020204" pitchFamily="34" charset="-122"/>
                <a:ea typeface="微软雅黑" panose="020B0503020204020204" pitchFamily="34" charset="-122"/>
              </a:rPr>
              <a:t>讲解</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这是一门实践部分相对较多的</a:t>
            </a:r>
            <a:r>
              <a:rPr lang="zh-CN" altLang="en-US" sz="2000" dirty="0">
                <a:latin typeface="微软雅黑" panose="020B0503020204020204" pitchFamily="34" charset="-122"/>
                <a:ea typeface="微软雅黑" panose="020B0503020204020204" pitchFamily="34" charset="-122"/>
              </a:rPr>
              <a:t>课程</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多次</a:t>
            </a:r>
            <a:r>
              <a:rPr lang="zh-CN" altLang="en-US" sz="2000" dirty="0">
                <a:latin typeface="微软雅黑" panose="020B0503020204020204" pitchFamily="34" charset="-122"/>
                <a:ea typeface="微软雅黑" panose="020B0503020204020204" pitchFamily="34" charset="-122"/>
              </a:rPr>
              <a:t>实验报告</a:t>
            </a:r>
            <a:endParaRPr lang="zh-CN" altLang="en-US" sz="2000" dirty="0">
              <a:latin typeface="微软雅黑" panose="020B0503020204020204" pitchFamily="34" charset="-122"/>
              <a:ea typeface="微软雅黑" panose="020B0503020204020204" pitchFamily="34" charset="-122"/>
            </a:endParaRPr>
          </a:p>
          <a:p>
            <a:pPr marL="405130" indent="-405130">
              <a:lnSpc>
                <a:spcPct val="150000"/>
              </a:lnSpc>
            </a:pPr>
            <a:r>
              <a:rPr lang="zh-CN" altLang="en-US" sz="2000" dirty="0">
                <a:latin typeface="微软雅黑" panose="020B0503020204020204" pitchFamily="34" charset="-122"/>
                <a:ea typeface="微软雅黑" panose="020B0503020204020204" pitchFamily="34" charset="-122"/>
              </a:rPr>
              <a:t>对你们当前的水平而言，这门课应该不会</a:t>
            </a:r>
            <a:r>
              <a:rPr lang="zh-CN" altLang="en-US" sz="2000" dirty="0">
                <a:latin typeface="微软雅黑" panose="020B0503020204020204" pitchFamily="34" charset="-122"/>
                <a:ea typeface="微软雅黑" panose="020B0503020204020204" pitchFamily="34" charset="-122"/>
              </a:rPr>
              <a:t>是思考和理解的难点</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46" y="316616"/>
            <a:ext cx="8161119" cy="523875"/>
          </a:xfrm>
        </p:spPr>
        <p:txBody>
          <a:bodyPr/>
          <a:lstStyle/>
          <a:p>
            <a:r>
              <a:rPr kumimoji="1" lang="zh-CN" altLang="zh-CN" sz="2400" dirty="0">
                <a:latin typeface="微软雅黑" panose="020B0503020204020204" pitchFamily="34" charset="-122"/>
                <a:ea typeface="微软雅黑" panose="020B0503020204020204" pitchFamily="34" charset="-122"/>
              </a:rPr>
              <a:t>我们在之前的学习中接触过</a:t>
            </a:r>
            <a:r>
              <a:rPr kumimoji="1" lang="zh-CN" altLang="zh-CN" sz="2400" dirty="0">
                <a:latin typeface="微软雅黑" panose="020B0503020204020204" pitchFamily="34" charset="-122"/>
                <a:ea typeface="微软雅黑" panose="020B0503020204020204" pitchFamily="34" charset="-122"/>
              </a:rPr>
              <a:t>测试</a:t>
            </a:r>
            <a:endParaRPr kumimoji="1" lang="zh-CN" altLang="zh-CN" sz="2400" dirty="0">
              <a:latin typeface="微软雅黑" panose="020B0503020204020204" pitchFamily="34" charset="-122"/>
              <a:ea typeface="微软雅黑" panose="020B0503020204020204" pitchFamily="34" charset="-122"/>
            </a:endParaRPr>
          </a:p>
        </p:txBody>
      </p:sp>
      <p:sp>
        <p:nvSpPr>
          <p:cNvPr id="162" name="根据分享大纲以及讲义开头列写的学习要点，依次开始深入讲解。"/>
          <p:cNvSpPr txBox="1"/>
          <p:nvPr/>
        </p:nvSpPr>
        <p:spPr>
          <a:xfrm>
            <a:off x="560070" y="2471162"/>
            <a:ext cx="8023225" cy="440570"/>
          </a:xfrm>
          <a:prstGeom prst="rect">
            <a:avLst/>
          </a:prstGeom>
          <a:ln w="12700">
            <a:miter lim="400000"/>
          </a:ln>
        </p:spPr>
        <p:txBody>
          <a:bodyPr wrap="square" lIns="50800" tIns="50800" rIns="50800" bIns="50800" anchor="ctr">
            <a:spAutoFit/>
          </a:bodyPr>
          <a:lstStyle>
            <a:lvl1pPr marL="610870" indent="-610870" algn="l">
              <a:lnSpc>
                <a:spcPct val="120000"/>
              </a:lnSpc>
              <a:buClr>
                <a:srgbClr val="3798DA"/>
              </a:buClr>
              <a:buSzPct val="100000"/>
              <a:buChar char="•"/>
              <a:defRPr sz="4000">
                <a:solidFill>
                  <a:srgbClr val="53585F"/>
                </a:solidFill>
                <a:latin typeface="Tahoma" panose="020B0604030504040204"/>
                <a:ea typeface="Tahoma" panose="020B0604030504040204"/>
                <a:cs typeface="Tahoma" panose="020B0604030504040204"/>
                <a:sym typeface="Tahoma" panose="020B0604030504040204"/>
              </a:defRPr>
            </a:lvl1pPr>
          </a:lstStyle>
          <a:p>
            <a:endParaRPr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471805" y="1388110"/>
            <a:ext cx="7702550" cy="24384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510655" y="1390015"/>
            <a:ext cx="1663700" cy="514350"/>
          </a:xfrm>
          <a:prstGeom prst="rect">
            <a:avLst/>
          </a:prstGeom>
        </p:spPr>
      </p:pic>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2988" y="288736"/>
            <a:ext cx="7357005" cy="523875"/>
          </a:xfrm>
        </p:spPr>
        <p:txBody>
          <a:bodyPr>
            <a:normAutofit fontScale="90000"/>
          </a:bodyPr>
          <a:lstStyle/>
          <a:p>
            <a:r>
              <a:rPr lang="zh-CN" altLang="en-US" dirty="0"/>
              <a:t>然而测试已经不再是开发下一道工序</a:t>
            </a:r>
            <a:r>
              <a:rPr lang="zh-CN" altLang="en-US" dirty="0"/>
              <a:t>了</a:t>
            </a:r>
            <a:endParaRPr lang="zh-CN" altLang="en-US" dirty="0"/>
          </a:p>
        </p:txBody>
      </p:sp>
      <p:sp>
        <p:nvSpPr>
          <p:cNvPr id="4" name="圆角矩形 3"/>
          <p:cNvSpPr/>
          <p:nvPr/>
        </p:nvSpPr>
        <p:spPr>
          <a:xfrm>
            <a:off x="2514600" y="103564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需求定义</a:t>
            </a:r>
            <a:endPar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303277" y="184794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设计</a:t>
            </a:r>
            <a:endPar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圆角矩形 7"/>
          <p:cNvSpPr/>
          <p:nvPr/>
        </p:nvSpPr>
        <p:spPr>
          <a:xfrm>
            <a:off x="3984315" y="2666805"/>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编程</a:t>
            </a:r>
            <a:endPar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圆角矩形 8"/>
          <p:cNvSpPr/>
          <p:nvPr/>
        </p:nvSpPr>
        <p:spPr>
          <a:xfrm>
            <a:off x="4838700" y="3414908"/>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测试</a:t>
            </a:r>
            <a:endPar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786437" y="4241592"/>
            <a:ext cx="1362075" cy="466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交付</a:t>
            </a:r>
            <a:endParaRPr kumimoji="1"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2" name="曲线连接符 11"/>
          <p:cNvCxnSpPr>
            <a:stCxn id="4" idx="3"/>
          </p:cNvCxnSpPr>
          <p:nvPr/>
        </p:nvCxnSpPr>
        <p:spPr>
          <a:xfrm>
            <a:off x="3876675" y="1269011"/>
            <a:ext cx="533400"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5" idx="3"/>
          </p:cNvCxnSpPr>
          <p:nvPr/>
        </p:nvCxnSpPr>
        <p:spPr>
          <a:xfrm>
            <a:off x="4665352" y="2081311"/>
            <a:ext cx="468622"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a:off x="6200775" y="3662655"/>
            <a:ext cx="533400" cy="57893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8" idx="3"/>
          </p:cNvCxnSpPr>
          <p:nvPr/>
        </p:nvCxnSpPr>
        <p:spPr>
          <a:xfrm>
            <a:off x="5346390" y="2900168"/>
            <a:ext cx="425760" cy="514740"/>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4933000" y="3078157"/>
            <a:ext cx="1085850" cy="1083274"/>
            <a:chOff x="6343650" y="1164626"/>
            <a:chExt cx="1085850" cy="1083274"/>
          </a:xfrm>
        </p:grpSpPr>
        <p:cxnSp>
          <p:nvCxnSpPr>
            <p:cNvPr id="28" name="直线连接符 27"/>
            <p:cNvCxnSpPr/>
            <p:nvPr/>
          </p:nvCxnSpPr>
          <p:spPr>
            <a:xfrm>
              <a:off x="6343650" y="1329586"/>
              <a:ext cx="1085850" cy="751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p:cNvCxnSpPr/>
            <p:nvPr/>
          </p:nvCxnSpPr>
          <p:spPr>
            <a:xfrm flipV="1">
              <a:off x="6734175" y="1164626"/>
              <a:ext cx="333374" cy="10832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dir="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COMMONDATA" val="eyJoZGlkIjoiMTA5NDI2ZWFiMmI1OWE2N2QwMWFkNmFlNWQxNGI5MDgifQ=="/>
  <p:tag name="commondata" val="eyJoZGlkIjoiNGQ1OTYwYTk5NDFmYzY4MTlmNTU4MDJhMGI0NjIxYzM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2982</Words>
  <Application>WPS 演示</Application>
  <PresentationFormat>全屏显示(16:9)</PresentationFormat>
  <Paragraphs>358</Paragraphs>
  <Slides>48</Slides>
  <Notes>31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48</vt:i4>
      </vt:variant>
    </vt:vector>
  </HeadingPairs>
  <TitlesOfParts>
    <vt:vector size="69" baseType="lpstr">
      <vt:lpstr>Arial</vt:lpstr>
      <vt:lpstr>宋体</vt:lpstr>
      <vt:lpstr>Wingdings</vt:lpstr>
      <vt:lpstr>思源黑体</vt:lpstr>
      <vt:lpstr>黑体</vt:lpstr>
      <vt:lpstr>思源黑体 Medium</vt:lpstr>
      <vt:lpstr>思源黑体 Bold</vt:lpstr>
      <vt:lpstr>微软雅黑</vt:lpstr>
      <vt:lpstr>Arial</vt:lpstr>
      <vt:lpstr>微软雅黑 Light</vt:lpstr>
      <vt:lpstr>思源黑体 CN Normal</vt:lpstr>
      <vt:lpstr>Tahoma</vt:lpstr>
      <vt:lpstr>Calibri</vt:lpstr>
      <vt:lpstr>Times New Roman</vt:lpstr>
      <vt:lpstr>Tahoma</vt:lpstr>
      <vt:lpstr>Arial Unicode MS</vt:lpstr>
      <vt:lpstr>楷体_GB2312</vt:lpstr>
      <vt:lpstr>新宋体</vt:lpstr>
      <vt:lpstr>楷体</vt:lpstr>
      <vt:lpstr>等线</vt:lpstr>
      <vt:lpstr>Office 主题​​</vt:lpstr>
      <vt:lpstr>软件测试方法和技术</vt:lpstr>
      <vt:lpstr>课程信息</vt:lpstr>
      <vt:lpstr>课程大纲</vt:lpstr>
      <vt:lpstr>PowerPoint 演示文稿</vt:lpstr>
      <vt:lpstr>教材</vt:lpstr>
      <vt:lpstr>参考书</vt:lpstr>
      <vt:lpstr>PowerPoint 演示文稿</vt:lpstr>
      <vt:lpstr>我们在之前的学习中接触过测试</vt:lpstr>
      <vt:lpstr>然而测试已经不再是开发下一道工序了</vt:lpstr>
      <vt:lpstr>测试与开发是并行、协作的关系</vt:lpstr>
      <vt:lpstr>软件测试全景图-to be continued</vt:lpstr>
      <vt:lpstr>测试领域仍然在不断发展</vt:lpstr>
      <vt:lpstr>一个关乎课程是否有存在意义的问题</vt:lpstr>
      <vt:lpstr>PowerPoint 演示文稿</vt:lpstr>
      <vt:lpstr>第1篇 软件测试的原理与方法</vt:lpstr>
      <vt:lpstr>软件测试方法和技术</vt:lpstr>
      <vt:lpstr>PowerPoint 演示文稿</vt:lpstr>
      <vt:lpstr>软件测试的必要性</vt:lpstr>
      <vt:lpstr>PowerPoint 演示文稿</vt:lpstr>
      <vt:lpstr>迪斯尼并不总是带来笑声</vt:lpstr>
      <vt:lpstr>Pentium FDIV bug</vt:lpstr>
      <vt:lpstr>波音737MAX8坠机事件</vt:lpstr>
      <vt:lpstr>阿丽亚娜5型运载火箭事故</vt:lpstr>
      <vt:lpstr>Zune播放器无法启动</vt:lpstr>
      <vt:lpstr>更多的例子</vt:lpstr>
      <vt:lpstr>为什么要进行软件测试？</vt:lpstr>
      <vt:lpstr>为什么要进行软件测试?</vt:lpstr>
      <vt:lpstr>为什么要进行软件测试?</vt:lpstr>
      <vt:lpstr>1.3 什么是软件测试？</vt:lpstr>
      <vt:lpstr>测试不等于调试</vt:lpstr>
      <vt:lpstr>PowerPoint 演示文稿</vt:lpstr>
      <vt:lpstr>不同阶段</vt:lpstr>
      <vt:lpstr>PowerPoint 演示文稿</vt:lpstr>
      <vt:lpstr>软件测试的正向思维</vt:lpstr>
      <vt:lpstr>软件测试的反向思维</vt:lpstr>
      <vt:lpstr>PowerPoint 演示文稿</vt:lpstr>
      <vt:lpstr>PowerPoint 演示文稿</vt:lpstr>
      <vt:lpstr>PowerPoint 演示文稿</vt:lpstr>
      <vt:lpstr>从质量视角认知软件测试</vt:lpstr>
      <vt:lpstr>从风险视角认知软件测试</vt:lpstr>
      <vt:lpstr>从经济视角认知软件测试</vt:lpstr>
      <vt:lpstr>测试与开发的关系</vt:lpstr>
      <vt:lpstr>测试不是开发下一道工序</vt:lpstr>
      <vt:lpstr>PowerPoint 演示文稿</vt:lpstr>
      <vt:lpstr>V型模型</vt:lpstr>
      <vt:lpstr>测试与开发是并行、协作的关系</vt:lpstr>
      <vt:lpstr>本章小结</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achao</cp:lastModifiedBy>
  <cp:revision>647</cp:revision>
  <dcterms:created xsi:type="dcterms:W3CDTF">2020-06-18T01:06:00Z</dcterms:created>
  <dcterms:modified xsi:type="dcterms:W3CDTF">2024-03-05T06:42:45Z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ICV">
    <vt:lpwstr>426427AD8D144D0396529E473195E768</vt:lpwstr>
  </property>
</Properties>
</file>